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2" r:id="rId4"/>
    <p:sldId id="260" r:id="rId5"/>
    <p:sldId id="258" r:id="rId6"/>
    <p:sldId id="273" r:id="rId7"/>
    <p:sldId id="279" r:id="rId8"/>
    <p:sldId id="264" r:id="rId9"/>
    <p:sldId id="274" r:id="rId10"/>
    <p:sldId id="266" r:id="rId11"/>
  </p:sldIdLst>
  <p:sldSz cx="12192000" cy="6858000"/>
  <p:notesSz cx="6858000" cy="98742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2" autoAdjust="0"/>
    <p:restoredTop sz="96630" autoAdjust="0"/>
  </p:normalViewPr>
  <p:slideViewPr>
    <p:cSldViewPr snapToGrid="0">
      <p:cViewPr varScale="1">
        <p:scale>
          <a:sx n="99" d="100"/>
          <a:sy n="99" d="100"/>
        </p:scale>
        <p:origin x="90" y="20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47A5C75-6C43-4F32-98DF-F9614C43F11B}" type="datetimeFigureOut">
              <a:rPr lang="fr-FR" smtClean="0"/>
              <a:t>02/03/2020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599486-AD46-4536-8E7C-BC3C2D11394F}" type="slidenum">
              <a:rPr lang="fr-FR" smtClean="0"/>
              <a:t>‹N°›</a:t>
            </a:fld>
            <a:endParaRPr lang="fr-FR"/>
          </a:p>
        </p:txBody>
      </p:sp>
    </p:spTree>
    <p:extLst>
      <p:ext uri="{BB962C8B-B14F-4D97-AF65-F5344CB8AC3E}">
        <p14:creationId xmlns:p14="http://schemas.microsoft.com/office/powerpoint/2010/main" val="2159845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7A5C75-6C43-4F32-98DF-F9614C43F11B}" type="datetimeFigureOut">
              <a:rPr lang="fr-FR" smtClean="0"/>
              <a:t>02/03/2020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599486-AD46-4536-8E7C-BC3C2D11394F}" type="slidenum">
              <a:rPr lang="fr-FR" smtClean="0"/>
              <a:t>‹N°›</a:t>
            </a:fld>
            <a:endParaRPr lang="fr-FR"/>
          </a:p>
        </p:txBody>
      </p:sp>
    </p:spTree>
    <p:extLst>
      <p:ext uri="{BB962C8B-B14F-4D97-AF65-F5344CB8AC3E}">
        <p14:creationId xmlns:p14="http://schemas.microsoft.com/office/powerpoint/2010/main" val="166127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7A5C75-6C43-4F32-98DF-F9614C43F11B}" type="datetimeFigureOut">
              <a:rPr lang="fr-FR" smtClean="0"/>
              <a:t>02/03/2020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599486-AD46-4536-8E7C-BC3C2D11394F}" type="slidenum">
              <a:rPr lang="fr-FR" smtClean="0"/>
              <a:t>‹N°›</a:t>
            </a:fld>
            <a:endParaRPr lang="fr-FR"/>
          </a:p>
        </p:txBody>
      </p:sp>
    </p:spTree>
    <p:extLst>
      <p:ext uri="{BB962C8B-B14F-4D97-AF65-F5344CB8AC3E}">
        <p14:creationId xmlns:p14="http://schemas.microsoft.com/office/powerpoint/2010/main" val="41397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7A5C75-6C43-4F32-98DF-F9614C43F11B}" type="datetimeFigureOut">
              <a:rPr lang="fr-FR" smtClean="0"/>
              <a:t>02/03/2020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599486-AD46-4536-8E7C-BC3C2D11394F}" type="slidenum">
              <a:rPr lang="fr-FR" smtClean="0"/>
              <a:t>‹N°›</a:t>
            </a:fld>
            <a:endParaRPr lang="fr-FR"/>
          </a:p>
        </p:txBody>
      </p:sp>
    </p:spTree>
    <p:extLst>
      <p:ext uri="{BB962C8B-B14F-4D97-AF65-F5344CB8AC3E}">
        <p14:creationId xmlns:p14="http://schemas.microsoft.com/office/powerpoint/2010/main" val="2479406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47A5C75-6C43-4F32-98DF-F9614C43F11B}" type="datetimeFigureOut">
              <a:rPr lang="fr-FR" smtClean="0"/>
              <a:t>02/03/2020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599486-AD46-4536-8E7C-BC3C2D11394F}" type="slidenum">
              <a:rPr lang="fr-FR" smtClean="0"/>
              <a:t>‹N°›</a:t>
            </a:fld>
            <a:endParaRPr lang="fr-FR"/>
          </a:p>
        </p:txBody>
      </p:sp>
    </p:spTree>
    <p:extLst>
      <p:ext uri="{BB962C8B-B14F-4D97-AF65-F5344CB8AC3E}">
        <p14:creationId xmlns:p14="http://schemas.microsoft.com/office/powerpoint/2010/main" val="2800230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47A5C75-6C43-4F32-98DF-F9614C43F11B}" type="datetimeFigureOut">
              <a:rPr lang="fr-FR" smtClean="0"/>
              <a:t>02/03/2020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C599486-AD46-4536-8E7C-BC3C2D11394F}" type="slidenum">
              <a:rPr lang="fr-FR" smtClean="0"/>
              <a:t>‹N°›</a:t>
            </a:fld>
            <a:endParaRPr lang="fr-FR"/>
          </a:p>
        </p:txBody>
      </p:sp>
    </p:spTree>
    <p:extLst>
      <p:ext uri="{BB962C8B-B14F-4D97-AF65-F5344CB8AC3E}">
        <p14:creationId xmlns:p14="http://schemas.microsoft.com/office/powerpoint/2010/main" val="14936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47A5C75-6C43-4F32-98DF-F9614C43F11B}" type="datetimeFigureOut">
              <a:rPr lang="fr-FR" smtClean="0"/>
              <a:t>02/03/2020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C599486-AD46-4536-8E7C-BC3C2D11394F}" type="slidenum">
              <a:rPr lang="fr-FR" smtClean="0"/>
              <a:t>‹N°›</a:t>
            </a:fld>
            <a:endParaRPr lang="fr-FR"/>
          </a:p>
        </p:txBody>
      </p:sp>
    </p:spTree>
    <p:extLst>
      <p:ext uri="{BB962C8B-B14F-4D97-AF65-F5344CB8AC3E}">
        <p14:creationId xmlns:p14="http://schemas.microsoft.com/office/powerpoint/2010/main" val="1733399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47A5C75-6C43-4F32-98DF-F9614C43F11B}" type="datetimeFigureOut">
              <a:rPr lang="fr-FR" smtClean="0"/>
              <a:t>02/03/2020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C599486-AD46-4536-8E7C-BC3C2D11394F}" type="slidenum">
              <a:rPr lang="fr-FR" smtClean="0"/>
              <a:t>‹N°›</a:t>
            </a:fld>
            <a:endParaRPr lang="fr-FR"/>
          </a:p>
        </p:txBody>
      </p:sp>
    </p:spTree>
    <p:extLst>
      <p:ext uri="{BB962C8B-B14F-4D97-AF65-F5344CB8AC3E}">
        <p14:creationId xmlns:p14="http://schemas.microsoft.com/office/powerpoint/2010/main" val="2624820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47A5C75-6C43-4F32-98DF-F9614C43F11B}" type="datetimeFigureOut">
              <a:rPr lang="fr-FR" smtClean="0"/>
              <a:t>02/03/2020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C599486-AD46-4536-8E7C-BC3C2D11394F}" type="slidenum">
              <a:rPr lang="fr-FR" smtClean="0"/>
              <a:t>‹N°›</a:t>
            </a:fld>
            <a:endParaRPr lang="fr-FR"/>
          </a:p>
        </p:txBody>
      </p:sp>
    </p:spTree>
    <p:extLst>
      <p:ext uri="{BB962C8B-B14F-4D97-AF65-F5344CB8AC3E}">
        <p14:creationId xmlns:p14="http://schemas.microsoft.com/office/powerpoint/2010/main" val="155682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47A5C75-6C43-4F32-98DF-F9614C43F11B}" type="datetimeFigureOut">
              <a:rPr lang="fr-FR" smtClean="0"/>
              <a:t>02/03/2020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C599486-AD46-4536-8E7C-BC3C2D11394F}" type="slidenum">
              <a:rPr lang="fr-FR" smtClean="0"/>
              <a:t>‹N°›</a:t>
            </a:fld>
            <a:endParaRPr lang="fr-FR"/>
          </a:p>
        </p:txBody>
      </p:sp>
    </p:spTree>
    <p:extLst>
      <p:ext uri="{BB962C8B-B14F-4D97-AF65-F5344CB8AC3E}">
        <p14:creationId xmlns:p14="http://schemas.microsoft.com/office/powerpoint/2010/main" val="2088185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47A5C75-6C43-4F32-98DF-F9614C43F11B}" type="datetimeFigureOut">
              <a:rPr lang="fr-FR" smtClean="0"/>
              <a:t>02/03/2020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C599486-AD46-4536-8E7C-BC3C2D11394F}" type="slidenum">
              <a:rPr lang="fr-FR" smtClean="0"/>
              <a:t>‹N°›</a:t>
            </a:fld>
            <a:endParaRPr lang="fr-FR"/>
          </a:p>
        </p:txBody>
      </p:sp>
    </p:spTree>
    <p:extLst>
      <p:ext uri="{BB962C8B-B14F-4D97-AF65-F5344CB8AC3E}">
        <p14:creationId xmlns:p14="http://schemas.microsoft.com/office/powerpoint/2010/main" val="3401330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A5C75-6C43-4F32-98DF-F9614C43F11B}" type="datetimeFigureOut">
              <a:rPr lang="fr-FR" smtClean="0"/>
              <a:t>02/03/2020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99486-AD46-4536-8E7C-BC3C2D11394F}" type="slidenum">
              <a:rPr lang="fr-FR" smtClean="0"/>
              <a:t>‹N°›</a:t>
            </a:fld>
            <a:endParaRPr lang="fr-FR"/>
          </a:p>
        </p:txBody>
      </p:sp>
    </p:spTree>
    <p:extLst>
      <p:ext uri="{BB962C8B-B14F-4D97-AF65-F5344CB8AC3E}">
        <p14:creationId xmlns:p14="http://schemas.microsoft.com/office/powerpoint/2010/main" val="37262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8"/>
          <p:cNvSpPr>
            <a:spLocks noChangeArrowheads="1"/>
          </p:cNvSpPr>
          <p:nvPr/>
        </p:nvSpPr>
        <p:spPr bwMode="auto">
          <a:xfrm>
            <a:off x="1968260" y="1456127"/>
            <a:ext cx="8066184" cy="86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smtClean="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Compétition régionale Pyrénées Méditerranée  le 03 février 2019 à Castres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18" name="Image 5" descr="image_article17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6640" y="306921"/>
            <a:ext cx="1652904" cy="88265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cxnSp>
        <p:nvCxnSpPr>
          <p:cNvPr id="20" name="Connecteur droit 19"/>
          <p:cNvCxnSpPr/>
          <p:nvPr/>
        </p:nvCxnSpPr>
        <p:spPr>
          <a:xfrm flipV="1">
            <a:off x="939800" y="1292662"/>
            <a:ext cx="10185400" cy="2"/>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19"/>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7"/>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AutoShape 6" descr="Résultat de recherche d'images pour &quot;logo tir sur cible FFESSM&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Rectangle 24"/>
          <p:cNvSpPr>
            <a:spLocks noChangeArrowheads="1"/>
          </p:cNvSpPr>
          <p:nvPr/>
        </p:nvSpPr>
        <p:spPr bwMode="auto">
          <a:xfrm>
            <a:off x="4391655" y="-111563"/>
            <a:ext cx="3408689"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2600" b="0" i="0" u="none" strike="noStrike" cap="none" normalizeH="0" baseline="0" dirty="0" smtClean="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600" b="0" i="0" u="none" strike="noStrike" cap="none" normalizeH="0" baseline="0" dirty="0" smtClean="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rPr>
              <a:t>Commission Régionale</a:t>
            </a:r>
            <a:endParaRPr kumimoji="0" lang="fr-FR" altLang="fr-FR" sz="9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600" b="0" i="0" u="none" strike="noStrike" cap="none" normalizeH="0" baseline="0" dirty="0" smtClean="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rPr>
              <a:t>Tir Sur Cible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26" name="Image 25"/>
          <p:cNvPicPr>
            <a:picLocks noChangeAspect="1"/>
          </p:cNvPicPr>
          <p:nvPr/>
        </p:nvPicPr>
        <p:blipFill rotWithShape="1">
          <a:blip r:embed="rId3" cstate="print">
            <a:extLst>
              <a:ext uri="{28A0092B-C50C-407E-A947-70E740481C1C}">
                <a14:useLocalDpi xmlns:a14="http://schemas.microsoft.com/office/drawing/2010/main" val="0"/>
              </a:ext>
            </a:extLst>
          </a:blip>
          <a:srcRect l="15219" r="10836"/>
          <a:stretch/>
        </p:blipFill>
        <p:spPr>
          <a:xfrm>
            <a:off x="307975" y="190645"/>
            <a:ext cx="2252345" cy="1042422"/>
          </a:xfrm>
          <a:prstGeom prst="rect">
            <a:avLst/>
          </a:prstGeom>
        </p:spPr>
      </p:pic>
      <p:sp>
        <p:nvSpPr>
          <p:cNvPr id="27" name="Rectangle 26"/>
          <p:cNvSpPr/>
          <p:nvPr/>
        </p:nvSpPr>
        <p:spPr>
          <a:xfrm>
            <a:off x="4653066" y="1312215"/>
            <a:ext cx="2696572" cy="461665"/>
          </a:xfrm>
          <a:prstGeom prst="rect">
            <a:avLst/>
          </a:prstGeom>
        </p:spPr>
        <p:txBody>
          <a:bodyPr wrap="none">
            <a:spAutoFit/>
          </a:bodyPr>
          <a:lstStyle/>
          <a:p>
            <a:pPr lvl="0" eaLnBrk="0" fontAlgn="base" hangingPunct="0">
              <a:spcBef>
                <a:spcPct val="0"/>
              </a:spcBef>
              <a:spcAft>
                <a:spcPct val="0"/>
              </a:spcAft>
            </a:pPr>
            <a:r>
              <a:rPr kumimoji="0" lang="fr-FR" altLang="fr-FR" sz="2400" b="1" i="0" u="none" strike="noStrike" cap="none" normalizeH="0" baseline="0" dirty="0" smtClean="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Bilan saison 2019</a:t>
            </a:r>
          </a:p>
        </p:txBody>
      </p:sp>
      <p:sp>
        <p:nvSpPr>
          <p:cNvPr id="2" name="ZoneTexte 1"/>
          <p:cNvSpPr txBox="1"/>
          <p:nvPr/>
        </p:nvSpPr>
        <p:spPr>
          <a:xfrm>
            <a:off x="5416062" y="2128125"/>
            <a:ext cx="6506307" cy="4062651"/>
          </a:xfrm>
          <a:prstGeom prst="rect">
            <a:avLst/>
          </a:prstGeom>
          <a:noFill/>
        </p:spPr>
        <p:txBody>
          <a:bodyPr wrap="square" rtlCol="0">
            <a:spAutoFit/>
          </a:bodyPr>
          <a:lstStyle/>
          <a:p>
            <a:r>
              <a:rPr lang="fr-FR" sz="1600" dirty="0" smtClean="0"/>
              <a:t>Carole </a:t>
            </a:r>
            <a:r>
              <a:rPr lang="fr-FR" sz="1600" dirty="0" err="1"/>
              <a:t>CIBIELet</a:t>
            </a:r>
            <a:r>
              <a:rPr lang="fr-FR" sz="1600" dirty="0"/>
              <a:t> Jean-Charles CHAUVET du CSN de Castres (81) se sont mesurés à 10 autres compétiteurs venus  de Lyon (69), St Foy les Lyon (69), et Le Pontet (84</a:t>
            </a:r>
            <a:r>
              <a:rPr lang="fr-FR" sz="1600" dirty="0" smtClean="0"/>
              <a:t>)</a:t>
            </a:r>
          </a:p>
          <a:p>
            <a:endParaRPr lang="fr-FR" sz="1600" dirty="0"/>
          </a:p>
          <a:p>
            <a:r>
              <a:rPr lang="fr-FR" sz="1600" b="1" dirty="0"/>
              <a:t>Carole </a:t>
            </a:r>
            <a:r>
              <a:rPr lang="fr-FR" sz="1600" dirty="0"/>
              <a:t>a pu se mesurer avec </a:t>
            </a:r>
            <a:r>
              <a:rPr lang="fr-FR" sz="1600" dirty="0" err="1"/>
              <a:t>Midoli</a:t>
            </a:r>
            <a:r>
              <a:rPr lang="fr-FR" sz="1600" dirty="0"/>
              <a:t>, jeune espoir venu de Lyon et toutes les 2 ont réalisé les épreuves  dans les mêmes séries que  les garçons. Carole finit 1ère  en précision,  2ème au biathlon, 2ème au super Biathlon et reporte le combine avec un total de </a:t>
            </a:r>
            <a:r>
              <a:rPr lang="fr-FR" sz="1600" b="1" dirty="0"/>
              <a:t>13082 points</a:t>
            </a:r>
            <a:r>
              <a:rPr lang="fr-FR" sz="1600" dirty="0"/>
              <a:t>.</a:t>
            </a:r>
            <a:br>
              <a:rPr lang="fr-FR" sz="1600" dirty="0"/>
            </a:br>
            <a:r>
              <a:rPr lang="fr-FR" sz="1600" dirty="0"/>
              <a:t>Elle occupe la 1ère place au classement régional et la 6ème position au classement provisoire du championnat de France</a:t>
            </a:r>
            <a:r>
              <a:rPr lang="fr-FR" sz="1600" dirty="0" smtClean="0"/>
              <a:t>.</a:t>
            </a:r>
          </a:p>
          <a:p>
            <a:endParaRPr lang="fr-FR" sz="1600" dirty="0"/>
          </a:p>
          <a:p>
            <a:r>
              <a:rPr lang="fr-FR" sz="1600" b="1" dirty="0"/>
              <a:t>Jean-Charles</a:t>
            </a:r>
            <a:r>
              <a:rPr lang="fr-FR" sz="1600" dirty="0"/>
              <a:t> finit 4ème  en précision,  3ème au biathlon, 3ème au super Biathlon et 4ème  au combine avec un total de </a:t>
            </a:r>
            <a:r>
              <a:rPr lang="fr-FR" sz="1600" b="1" dirty="0"/>
              <a:t>13610 points</a:t>
            </a:r>
            <a:r>
              <a:rPr lang="fr-FR" sz="1600" dirty="0"/>
              <a:t/>
            </a:r>
            <a:br>
              <a:rPr lang="fr-FR" sz="1600" dirty="0"/>
            </a:br>
            <a:r>
              <a:rPr lang="fr-FR" sz="1600" dirty="0"/>
              <a:t>Il occupe la première place au classement régional et la 14ème position au classement provisoire du championnat de France.</a:t>
            </a:r>
          </a:p>
          <a:p>
            <a:endParaRPr lang="fr-FR" dirty="0"/>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570" y="2068528"/>
            <a:ext cx="5228492" cy="4029052"/>
          </a:xfrm>
          <a:prstGeom prst="rect">
            <a:avLst/>
          </a:prstGeom>
        </p:spPr>
      </p:pic>
    </p:spTree>
    <p:extLst>
      <p:ext uri="{BB962C8B-B14F-4D97-AF65-F5344CB8AC3E}">
        <p14:creationId xmlns:p14="http://schemas.microsoft.com/office/powerpoint/2010/main" val="1976748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5" descr="image_article17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6640" y="306921"/>
            <a:ext cx="1652904" cy="8826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cxnSp>
        <p:nvCxnSpPr>
          <p:cNvPr id="7" name="Connecteur droit 6"/>
          <p:cNvCxnSpPr/>
          <p:nvPr/>
        </p:nvCxnSpPr>
        <p:spPr>
          <a:xfrm flipV="1">
            <a:off x="939800" y="1292662"/>
            <a:ext cx="10185400" cy="2"/>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9"/>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Rectangle 7"/>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p:cNvSpPr txBox="1"/>
          <p:nvPr/>
        </p:nvSpPr>
        <p:spPr>
          <a:xfrm>
            <a:off x="1655444" y="3617125"/>
            <a:ext cx="5893794" cy="923330"/>
          </a:xfrm>
          <a:prstGeom prst="rect">
            <a:avLst/>
          </a:prstGeom>
          <a:noFill/>
        </p:spPr>
        <p:txBody>
          <a:bodyPr wrap="none" rtlCol="0">
            <a:spAutoFit/>
          </a:bodyPr>
          <a:lstStyle/>
          <a:p>
            <a:pPr algn="ctr" eaLnBrk="0" fontAlgn="base" hangingPunct="0">
              <a:spcBef>
                <a:spcPct val="0"/>
              </a:spcBef>
              <a:spcAft>
                <a:spcPct val="0"/>
              </a:spcAft>
            </a:pPr>
            <a:r>
              <a:rPr lang="fr-FR" sz="3600" b="1" dirty="0" smtClean="0">
                <a:solidFill>
                  <a:schemeClr val="accent2">
                    <a:lumMod val="75000"/>
                  </a:schemeClr>
                </a:solidFill>
                <a:latin typeface="Cambria" panose="02040503050406030204" pitchFamily="18" charset="0"/>
                <a:ea typeface="Times New Roman" panose="02020603050405020304" pitchFamily="18" charset="0"/>
                <a:cs typeface="Times New Roman" panose="02020603050405020304" pitchFamily="18" charset="0"/>
              </a:rPr>
              <a:t>Merci pour votre attention </a:t>
            </a:r>
            <a:endParaRPr lang="fr-FR" sz="3600" b="1" dirty="0">
              <a:solidFill>
                <a:schemeClr val="accent2">
                  <a:lumMod val="75000"/>
                </a:schemeClr>
              </a:solidFill>
              <a:latin typeface="Cambria" panose="02040503050406030204" pitchFamily="18" charset="0"/>
              <a:ea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endParaRPr lang="fr-FR" dirty="0">
              <a:solidFill>
                <a:schemeClr val="accent2"/>
              </a:solidFill>
            </a:endParaRPr>
          </a:p>
        </p:txBody>
      </p:sp>
      <p:sp>
        <p:nvSpPr>
          <p:cNvPr id="10" name="AutoShape 6" descr="Résultat de recherche d'images pour &quot;logo tir sur cible FFESSM&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106" name="Picture 10" descr="Résultat de recherche d'images pour &quot;logo tir sur cible FFESSM&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5656" y="1638299"/>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Résultat de recherche d'images pour &quot;logo tir sur cible FFESSM&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569" y="1598930"/>
            <a:ext cx="1809751" cy="1809751"/>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7" descr="http://www.ffessm.fr/ckfinder/userfiles/images/Champ-France-2017/tir3s.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3210" y="1598930"/>
            <a:ext cx="3563340" cy="4859020"/>
          </a:xfrm>
          <a:prstGeom prst="rect">
            <a:avLst/>
          </a:prstGeom>
          <a:noFill/>
          <a:ln>
            <a:noFill/>
          </a:ln>
        </p:spPr>
      </p:pic>
      <p:sp>
        <p:nvSpPr>
          <p:cNvPr id="21" name="Rectangle 20"/>
          <p:cNvSpPr>
            <a:spLocks noChangeArrowheads="1"/>
          </p:cNvSpPr>
          <p:nvPr/>
        </p:nvSpPr>
        <p:spPr bwMode="auto">
          <a:xfrm>
            <a:off x="4391655" y="-111563"/>
            <a:ext cx="3408689"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2600" b="0" i="0" u="none" strike="noStrike" cap="none" normalizeH="0" baseline="0" dirty="0" smtClean="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600" b="0" i="0" u="none" strike="noStrike" cap="none" normalizeH="0" baseline="0" dirty="0" smtClean="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rPr>
              <a:t>Commission Régionale</a:t>
            </a:r>
            <a:endParaRPr kumimoji="0" lang="fr-FR" altLang="fr-FR" sz="9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600" b="0" i="0" u="none" strike="noStrike" cap="none" normalizeH="0" baseline="0" dirty="0" smtClean="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rPr>
              <a:t>Tir Sur Cible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5" name="Image 4"/>
          <p:cNvPicPr>
            <a:picLocks noChangeAspect="1"/>
          </p:cNvPicPr>
          <p:nvPr/>
        </p:nvPicPr>
        <p:blipFill>
          <a:blip r:embed="rId6"/>
          <a:stretch>
            <a:fillRect/>
          </a:stretch>
        </p:blipFill>
        <p:spPr>
          <a:xfrm>
            <a:off x="631579" y="4625981"/>
            <a:ext cx="7263410" cy="1870350"/>
          </a:xfrm>
          <a:prstGeom prst="rect">
            <a:avLst/>
          </a:prstGeom>
        </p:spPr>
      </p:pic>
      <p:pic>
        <p:nvPicPr>
          <p:cNvPr id="8" name="Image 7"/>
          <p:cNvPicPr>
            <a:picLocks noChangeAspect="1"/>
          </p:cNvPicPr>
          <p:nvPr/>
        </p:nvPicPr>
        <p:blipFill rotWithShape="1">
          <a:blip r:embed="rId7" cstate="print">
            <a:extLst>
              <a:ext uri="{28A0092B-C50C-407E-A947-70E740481C1C}">
                <a14:useLocalDpi xmlns:a14="http://schemas.microsoft.com/office/drawing/2010/main" val="0"/>
              </a:ext>
            </a:extLst>
          </a:blip>
          <a:srcRect l="15219" r="10836"/>
          <a:stretch/>
        </p:blipFill>
        <p:spPr>
          <a:xfrm>
            <a:off x="307975" y="190645"/>
            <a:ext cx="2252345" cy="1042422"/>
          </a:xfrm>
          <a:prstGeom prst="rect">
            <a:avLst/>
          </a:prstGeom>
        </p:spPr>
      </p:pic>
    </p:spTree>
    <p:extLst>
      <p:ext uri="{BB962C8B-B14F-4D97-AF65-F5344CB8AC3E}">
        <p14:creationId xmlns:p14="http://schemas.microsoft.com/office/powerpoint/2010/main" val="64171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5" descr="image_article17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6640" y="306921"/>
            <a:ext cx="1652904" cy="88265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cxnSp>
        <p:nvCxnSpPr>
          <p:cNvPr id="20" name="Connecteur droit 19"/>
          <p:cNvCxnSpPr/>
          <p:nvPr/>
        </p:nvCxnSpPr>
        <p:spPr>
          <a:xfrm flipV="1">
            <a:off x="939800" y="1292662"/>
            <a:ext cx="10185400" cy="2"/>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19"/>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7"/>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AutoShape 6" descr="Résultat de recherche d'images pour &quot;logo tir sur cible FFESSM&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Rectangle 24"/>
          <p:cNvSpPr>
            <a:spLocks noChangeArrowheads="1"/>
          </p:cNvSpPr>
          <p:nvPr/>
        </p:nvSpPr>
        <p:spPr bwMode="auto">
          <a:xfrm>
            <a:off x="4391655" y="-111563"/>
            <a:ext cx="3408689"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2600" b="0" i="0" u="none" strike="noStrike" cap="none" normalizeH="0" baseline="0" dirty="0" smtClean="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600" b="0" i="0" u="none" strike="noStrike" cap="none" normalizeH="0" baseline="0" dirty="0" smtClean="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rPr>
              <a:t>Commission Régionale</a:t>
            </a:r>
            <a:endParaRPr kumimoji="0" lang="fr-FR" altLang="fr-FR" sz="9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600" b="0" i="0" u="none" strike="noStrike" cap="none" normalizeH="0" baseline="0" dirty="0" smtClean="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rPr>
              <a:t>Tir Sur Cible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26" name="Image 25"/>
          <p:cNvPicPr>
            <a:picLocks noChangeAspect="1"/>
          </p:cNvPicPr>
          <p:nvPr/>
        </p:nvPicPr>
        <p:blipFill rotWithShape="1">
          <a:blip r:embed="rId3" cstate="print">
            <a:extLst>
              <a:ext uri="{28A0092B-C50C-407E-A947-70E740481C1C}">
                <a14:useLocalDpi xmlns:a14="http://schemas.microsoft.com/office/drawing/2010/main" val="0"/>
              </a:ext>
            </a:extLst>
          </a:blip>
          <a:srcRect l="15219" r="10836"/>
          <a:stretch/>
        </p:blipFill>
        <p:spPr>
          <a:xfrm>
            <a:off x="307975" y="190645"/>
            <a:ext cx="2252345" cy="1042422"/>
          </a:xfrm>
          <a:prstGeom prst="rect">
            <a:avLst/>
          </a:prstGeom>
        </p:spPr>
      </p:pic>
      <p:sp>
        <p:nvSpPr>
          <p:cNvPr id="3" name="ZoneTexte 2"/>
          <p:cNvSpPr txBox="1"/>
          <p:nvPr/>
        </p:nvSpPr>
        <p:spPr>
          <a:xfrm>
            <a:off x="5713060" y="1810031"/>
            <a:ext cx="6232755" cy="4555093"/>
          </a:xfrm>
          <a:prstGeom prst="rect">
            <a:avLst/>
          </a:prstGeom>
          <a:noFill/>
        </p:spPr>
        <p:txBody>
          <a:bodyPr wrap="square" rtlCol="0">
            <a:spAutoFit/>
          </a:bodyPr>
          <a:lstStyle/>
          <a:p>
            <a:r>
              <a:rPr lang="fr-FR" sz="1600" dirty="0"/>
              <a:t>Au classement général de cette compétition, chez les garçons ce sont 2 compétiteurs de l'UJSMP de Lyon qui terminent 1er et 2nd : </a:t>
            </a:r>
            <a:r>
              <a:rPr lang="fr-FR" sz="1600" dirty="0" err="1"/>
              <a:t>Hapet</a:t>
            </a:r>
            <a:r>
              <a:rPr lang="fr-FR" sz="1600" dirty="0"/>
              <a:t> TASHJER et Laurent CHEVALIER tandis que Patrick AUDU de H2O de Ste Foy-les-Lyon occupe la 3ème place.et Jean-Charles CHAUVET du CSN finit 4ème.</a:t>
            </a:r>
          </a:p>
          <a:p>
            <a:r>
              <a:rPr lang="fr-FR" sz="1600" dirty="0"/>
              <a:t>Chez les filles, c'est Carole CIBIEL du CSN qui occupe la 1ère  place du combiné féminin devant </a:t>
            </a:r>
            <a:r>
              <a:rPr lang="fr-FR" sz="1600" dirty="0" err="1"/>
              <a:t>Midoli</a:t>
            </a:r>
            <a:r>
              <a:rPr lang="fr-FR" sz="1600" dirty="0"/>
              <a:t> CAILLON-SHIRAI de H2O</a:t>
            </a:r>
          </a:p>
          <a:p>
            <a:r>
              <a:rPr lang="fr-FR" sz="1600" dirty="0"/>
              <a:t>Vous trouverez tous les résultats en pièce jointe.</a:t>
            </a:r>
          </a:p>
          <a:p>
            <a:r>
              <a:rPr lang="fr-FR" sz="1600" dirty="0"/>
              <a:t>Un grand merci à tous les bénévoles sans lesquels cette compétition ne pourrait avoir lieu :</a:t>
            </a:r>
          </a:p>
          <a:p>
            <a:r>
              <a:rPr lang="fr-FR" sz="1600" dirty="0"/>
              <a:t>Au Starter, mais aussi au relais après les finales du super biathlon : Willy</a:t>
            </a:r>
          </a:p>
          <a:p>
            <a:r>
              <a:rPr lang="fr-FR" sz="1600" dirty="0"/>
              <a:t>Au chronomètre et au contrôle des impacts : Eric,  Henri-Jean et Philippe de Castres ainsi </a:t>
            </a:r>
            <a:r>
              <a:rPr lang="fr-FR" sz="1600" dirty="0" err="1"/>
              <a:t>qu'ALain</a:t>
            </a:r>
            <a:r>
              <a:rPr lang="fr-FR" sz="1600" dirty="0"/>
              <a:t> de Graulhet</a:t>
            </a:r>
          </a:p>
          <a:p>
            <a:r>
              <a:rPr lang="fr-FR" sz="1600" dirty="0"/>
              <a:t>A la mise en place et à la récupération des cibles : Samanta</a:t>
            </a:r>
          </a:p>
          <a:p>
            <a:r>
              <a:rPr lang="fr-FR" sz="1600" dirty="0"/>
              <a:t>Au </a:t>
            </a:r>
            <a:r>
              <a:rPr lang="fr-FR" sz="1600" dirty="0" err="1"/>
              <a:t>pigeage</a:t>
            </a:r>
            <a:r>
              <a:rPr lang="fr-FR" sz="1600" dirty="0"/>
              <a:t> : Jean-François et Henry</a:t>
            </a:r>
          </a:p>
          <a:p>
            <a:r>
              <a:rPr lang="fr-FR" sz="1600" dirty="0"/>
              <a:t>A la direction de la compétition et à la saisie informatique : l'incontournable Mickey</a:t>
            </a:r>
          </a:p>
          <a:p>
            <a:endParaRPr lang="fr-FR" dirty="0"/>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21" y="1888969"/>
            <a:ext cx="5534039" cy="3934849"/>
          </a:xfrm>
          <a:prstGeom prst="rect">
            <a:avLst/>
          </a:prstGeom>
        </p:spPr>
      </p:pic>
    </p:spTree>
    <p:extLst>
      <p:ext uri="{BB962C8B-B14F-4D97-AF65-F5344CB8AC3E}">
        <p14:creationId xmlns:p14="http://schemas.microsoft.com/office/powerpoint/2010/main" val="37183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a:spLocks noChangeArrowheads="1"/>
          </p:cNvSpPr>
          <p:nvPr/>
        </p:nvSpPr>
        <p:spPr bwMode="auto">
          <a:xfrm>
            <a:off x="762000" y="5540087"/>
            <a:ext cx="1058735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dirty="0" smtClean="0"/>
              <a:t>Près de 200 </a:t>
            </a:r>
            <a:r>
              <a:rPr lang="fr-FR" dirty="0"/>
              <a:t>jeunes ont réalisé 4 tirs chacun : rougeurs garanties malgré les protections des initiateurs en poste dans le bassin !</a:t>
            </a:r>
            <a:endParaRPr lang="fr-FR" b="1" dirty="0"/>
          </a:p>
          <a:p>
            <a:r>
              <a:rPr lang="fr-FR" dirty="0" smtClean="0"/>
              <a:t>Participation d’un initiateur du Tarn qui a été épaulé par 2 initiateurs de Toulouse pour </a:t>
            </a:r>
            <a:r>
              <a:rPr lang="fr-FR" dirty="0"/>
              <a:t>cette </a:t>
            </a:r>
            <a:r>
              <a:rPr lang="fr-FR" dirty="0" smtClean="0"/>
              <a:t>13</a:t>
            </a:r>
            <a:r>
              <a:rPr lang="fr-FR" baseline="30000" dirty="0" smtClean="0"/>
              <a:t>ème</a:t>
            </a:r>
            <a:r>
              <a:rPr lang="fr-FR" dirty="0" smtClean="0"/>
              <a:t> édition</a:t>
            </a:r>
            <a:endParaRPr lang="fr-FR" dirty="0"/>
          </a:p>
        </p:txBody>
      </p:sp>
      <p:sp>
        <p:nvSpPr>
          <p:cNvPr id="6" name="ZoneTexte 5"/>
          <p:cNvSpPr txBox="1"/>
          <p:nvPr/>
        </p:nvSpPr>
        <p:spPr>
          <a:xfrm>
            <a:off x="2538520" y="1762424"/>
            <a:ext cx="7114961" cy="646331"/>
          </a:xfrm>
          <a:prstGeom prst="rect">
            <a:avLst/>
          </a:prstGeom>
          <a:noFill/>
        </p:spPr>
        <p:txBody>
          <a:bodyPr wrap="none" rtlCol="0">
            <a:spAutoFit/>
          </a:bodyPr>
          <a:lstStyle/>
          <a:p>
            <a:pPr algn="ctr" eaLnBrk="0" fontAlgn="base" hangingPunct="0">
              <a:spcBef>
                <a:spcPct val="0"/>
              </a:spcBef>
              <a:spcAft>
                <a:spcPct val="0"/>
              </a:spcAft>
            </a:pPr>
            <a:r>
              <a:rPr lang="fr-FR" b="1"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Atelier de Tir Sur Cible trophée </a:t>
            </a:r>
            <a:r>
              <a:rPr lang="fr-FR" b="1" dirty="0" err="1">
                <a:solidFill>
                  <a:srgbClr val="365F91"/>
                </a:solidFill>
                <a:latin typeface="Cambria" panose="02040503050406030204" pitchFamily="18" charset="0"/>
                <a:ea typeface="Times New Roman" panose="02020603050405020304" pitchFamily="18" charset="0"/>
                <a:cs typeface="Times New Roman" panose="02020603050405020304" pitchFamily="18" charset="0"/>
              </a:rPr>
              <a:t>OxyJeunes</a:t>
            </a:r>
            <a:r>
              <a:rPr lang="fr-FR" b="1"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le </a:t>
            </a:r>
            <a:r>
              <a:rPr lang="fr-FR" b="1"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t>09 février à </a:t>
            </a:r>
            <a:r>
              <a:rPr lang="fr-FR" b="1"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Toulouse</a:t>
            </a:r>
          </a:p>
          <a:p>
            <a:endParaRPr lang="fr-FR" dirty="0"/>
          </a:p>
        </p:txBody>
      </p:sp>
      <p:pic>
        <p:nvPicPr>
          <p:cNvPr id="20" name="Image 5" descr="image_article17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6640" y="306921"/>
            <a:ext cx="1652904" cy="88265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cxnSp>
        <p:nvCxnSpPr>
          <p:cNvPr id="22" name="Connecteur droit 21"/>
          <p:cNvCxnSpPr/>
          <p:nvPr/>
        </p:nvCxnSpPr>
        <p:spPr>
          <a:xfrm flipV="1">
            <a:off x="939800" y="1292662"/>
            <a:ext cx="10185400" cy="2"/>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19"/>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7"/>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6" name="AutoShape 6" descr="Résultat de recherche d'images pour &quot;logo tir sur cible FFESSM&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Rectangle 26"/>
          <p:cNvSpPr>
            <a:spLocks noChangeArrowheads="1"/>
          </p:cNvSpPr>
          <p:nvPr/>
        </p:nvSpPr>
        <p:spPr bwMode="auto">
          <a:xfrm>
            <a:off x="4391655" y="-111563"/>
            <a:ext cx="3408689"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2600" b="0" i="0" u="none" strike="noStrike" cap="none" normalizeH="0" baseline="0" dirty="0" smtClean="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600" b="0" i="0" u="none" strike="noStrike" cap="none" normalizeH="0" baseline="0" dirty="0" smtClean="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rPr>
              <a:t>Commission Régionale</a:t>
            </a:r>
            <a:endParaRPr kumimoji="0" lang="fr-FR" altLang="fr-FR" sz="9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600" b="0" i="0" u="none" strike="noStrike" cap="none" normalizeH="0" baseline="0" dirty="0" smtClean="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rPr>
              <a:t>Tir Sur Cible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28" name="Image 27"/>
          <p:cNvPicPr>
            <a:picLocks noChangeAspect="1"/>
          </p:cNvPicPr>
          <p:nvPr/>
        </p:nvPicPr>
        <p:blipFill rotWithShape="1">
          <a:blip r:embed="rId3" cstate="print">
            <a:extLst>
              <a:ext uri="{28A0092B-C50C-407E-A947-70E740481C1C}">
                <a14:useLocalDpi xmlns:a14="http://schemas.microsoft.com/office/drawing/2010/main" val="0"/>
              </a:ext>
            </a:extLst>
          </a:blip>
          <a:srcRect l="15219" r="10836"/>
          <a:stretch/>
        </p:blipFill>
        <p:spPr>
          <a:xfrm>
            <a:off x="307975" y="190645"/>
            <a:ext cx="2252345" cy="1042422"/>
          </a:xfrm>
          <a:prstGeom prst="rect">
            <a:avLst/>
          </a:prstGeom>
        </p:spPr>
      </p:pic>
      <p:pic>
        <p:nvPicPr>
          <p:cNvPr id="1026" name="Picture 2" descr="Challenge Oxyjeunes 20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2340619"/>
            <a:ext cx="5388577" cy="319946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9744" y="2340619"/>
            <a:ext cx="4795456" cy="3199468"/>
          </a:xfrm>
          <a:prstGeom prst="rect">
            <a:avLst/>
          </a:prstGeom>
        </p:spPr>
      </p:pic>
    </p:spTree>
    <p:extLst>
      <p:ext uri="{BB962C8B-B14F-4D97-AF65-F5344CB8AC3E}">
        <p14:creationId xmlns:p14="http://schemas.microsoft.com/office/powerpoint/2010/main" val="2193444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974956" y="1573291"/>
            <a:ext cx="6242093" cy="646331"/>
          </a:xfrm>
          <a:prstGeom prst="rect">
            <a:avLst/>
          </a:prstGeom>
          <a:noFill/>
        </p:spPr>
        <p:txBody>
          <a:bodyPr wrap="none" rtlCol="0">
            <a:spAutoFit/>
          </a:bodyPr>
          <a:lstStyle>
            <a:defPPr>
              <a:defRPr lang="fr-FR"/>
            </a:defPPr>
            <a:lvl1pPr algn="ctr" eaLnBrk="0" fontAlgn="base" hangingPunct="0">
              <a:spcBef>
                <a:spcPct val="0"/>
              </a:spcBef>
              <a:spcAft>
                <a:spcPct val="0"/>
              </a:spcAft>
              <a:defRPr b="1">
                <a:solidFill>
                  <a:srgbClr val="365F91"/>
                </a:solidFill>
                <a:latin typeface="Cambria" panose="02040503050406030204" pitchFamily="18" charset="0"/>
                <a:ea typeface="Times New Roman" panose="02020603050405020304" pitchFamily="18" charset="0"/>
                <a:cs typeface="Times New Roman" panose="02020603050405020304" pitchFamily="18" charset="0"/>
              </a:defRPr>
            </a:lvl1pPr>
          </a:lstStyle>
          <a:p>
            <a:r>
              <a:rPr lang="fr-FR" dirty="0"/>
              <a:t>Championnats de France </a:t>
            </a:r>
            <a:r>
              <a:rPr lang="fr-FR" dirty="0" smtClean="0"/>
              <a:t>du 11 au 12 </a:t>
            </a:r>
            <a:r>
              <a:rPr lang="fr-FR" dirty="0"/>
              <a:t>mai </a:t>
            </a:r>
            <a:r>
              <a:rPr lang="fr-FR" dirty="0" smtClean="0"/>
              <a:t>2019 à Limoges</a:t>
            </a:r>
            <a:endParaRPr lang="fr-FR" dirty="0"/>
          </a:p>
          <a:p>
            <a:endParaRPr lang="fr-FR" dirty="0"/>
          </a:p>
        </p:txBody>
      </p:sp>
      <p:sp>
        <p:nvSpPr>
          <p:cNvPr id="9" name="ZoneTexte 8"/>
          <p:cNvSpPr txBox="1"/>
          <p:nvPr/>
        </p:nvSpPr>
        <p:spPr>
          <a:xfrm>
            <a:off x="3638349" y="2794724"/>
            <a:ext cx="4582440" cy="3416320"/>
          </a:xfrm>
          <a:prstGeom prst="rect">
            <a:avLst/>
          </a:prstGeom>
          <a:noFill/>
        </p:spPr>
        <p:txBody>
          <a:bodyPr wrap="square" rtlCol="0">
            <a:spAutoFit/>
          </a:bodyPr>
          <a:lstStyle/>
          <a:p>
            <a:r>
              <a:rPr lang="fr-FR" dirty="0"/>
              <a:t>Carole est montée 4 fois sur le podium :</a:t>
            </a:r>
          </a:p>
          <a:p>
            <a:r>
              <a:rPr lang="fr-FR" b="1" dirty="0"/>
              <a:t>1</a:t>
            </a:r>
            <a:r>
              <a:rPr lang="fr-FR" b="1" baseline="30000" dirty="0"/>
              <a:t>ière</a:t>
            </a:r>
            <a:r>
              <a:rPr lang="fr-FR" dirty="0"/>
              <a:t> </a:t>
            </a:r>
            <a:r>
              <a:rPr lang="fr-FR" b="1" dirty="0"/>
              <a:t>Championne de France en précision  avec</a:t>
            </a:r>
            <a:r>
              <a:rPr lang="fr-FR" dirty="0"/>
              <a:t> </a:t>
            </a:r>
            <a:r>
              <a:rPr lang="fr-FR" b="1" dirty="0"/>
              <a:t>5172 pts</a:t>
            </a:r>
            <a:endParaRPr lang="fr-FR" dirty="0"/>
          </a:p>
          <a:p>
            <a:r>
              <a:rPr lang="fr-FR" b="1" dirty="0"/>
              <a:t>3</a:t>
            </a:r>
            <a:r>
              <a:rPr lang="fr-FR" b="1" baseline="30000" dirty="0"/>
              <a:t>ème</a:t>
            </a:r>
            <a:r>
              <a:rPr lang="fr-FR" dirty="0"/>
              <a:t> au biathlon avec </a:t>
            </a:r>
            <a:r>
              <a:rPr lang="fr-FR" b="1" dirty="0"/>
              <a:t>3420 pts</a:t>
            </a:r>
            <a:endParaRPr lang="fr-FR" dirty="0"/>
          </a:p>
          <a:p>
            <a:r>
              <a:rPr lang="fr-FR" b="1" dirty="0"/>
              <a:t>3</a:t>
            </a:r>
            <a:r>
              <a:rPr lang="fr-FR" b="1" baseline="30000" dirty="0"/>
              <a:t>ième</a:t>
            </a:r>
            <a:r>
              <a:rPr lang="fr-FR" dirty="0"/>
              <a:t> au Super Biathlon avec </a:t>
            </a:r>
            <a:r>
              <a:rPr lang="fr-FR" b="1" dirty="0"/>
              <a:t>4583 pts </a:t>
            </a:r>
            <a:r>
              <a:rPr lang="fr-FR" dirty="0"/>
              <a:t>(malgré une séance de "tricot" de presque 2mn pour défaire la pelote de fil de son arbalète…)</a:t>
            </a:r>
          </a:p>
          <a:p>
            <a:r>
              <a:rPr lang="fr-FR" b="1" dirty="0"/>
              <a:t>2</a:t>
            </a:r>
            <a:r>
              <a:rPr lang="fr-FR" b="1" baseline="30000" dirty="0"/>
              <a:t>nde</a:t>
            </a:r>
            <a:r>
              <a:rPr lang="fr-FR" dirty="0"/>
              <a:t> au combiné des 3 épreuves avec un total de </a:t>
            </a:r>
            <a:r>
              <a:rPr lang="fr-FR" b="1" dirty="0"/>
              <a:t>13175 pts</a:t>
            </a:r>
            <a:endParaRPr lang="fr-FR" dirty="0"/>
          </a:p>
          <a:p>
            <a:r>
              <a:rPr lang="fr-FR" dirty="0"/>
              <a:t>A l'issue de ces championnats, Carole intègre l'équipe de France.</a:t>
            </a:r>
          </a:p>
          <a:p>
            <a:endParaRPr lang="fr-FR" dirty="0"/>
          </a:p>
        </p:txBody>
      </p:sp>
      <p:pic>
        <p:nvPicPr>
          <p:cNvPr id="14" name="Image 5" descr="image_article17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6640" y="306921"/>
            <a:ext cx="1652904" cy="88265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cxnSp>
        <p:nvCxnSpPr>
          <p:cNvPr id="16" name="Connecteur droit 15"/>
          <p:cNvCxnSpPr/>
          <p:nvPr/>
        </p:nvCxnSpPr>
        <p:spPr>
          <a:xfrm flipV="1">
            <a:off x="939800" y="1292662"/>
            <a:ext cx="10185400" cy="2"/>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19"/>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7"/>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AutoShape 6" descr="Résultat de recherche d'images pour &quot;logo tir sur cible FFESSM&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Rectangle 24"/>
          <p:cNvSpPr>
            <a:spLocks noChangeArrowheads="1"/>
          </p:cNvSpPr>
          <p:nvPr/>
        </p:nvSpPr>
        <p:spPr bwMode="auto">
          <a:xfrm>
            <a:off x="4391655" y="-111563"/>
            <a:ext cx="3408689"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2600" b="0" i="0" u="none" strike="noStrike" cap="none" normalizeH="0" baseline="0" dirty="0" smtClean="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600" b="0" i="0" u="none" strike="noStrike" cap="none" normalizeH="0" baseline="0" dirty="0" smtClean="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rPr>
              <a:t>Commission Régionale</a:t>
            </a:r>
            <a:endParaRPr kumimoji="0" lang="fr-FR" altLang="fr-FR" sz="9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600" b="0" i="0" u="none" strike="noStrike" cap="none" normalizeH="0" baseline="0" dirty="0" smtClean="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rPr>
              <a:t>Tir Sur Cible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26" name="Image 25"/>
          <p:cNvPicPr>
            <a:picLocks noChangeAspect="1"/>
          </p:cNvPicPr>
          <p:nvPr/>
        </p:nvPicPr>
        <p:blipFill rotWithShape="1">
          <a:blip r:embed="rId3" cstate="print">
            <a:extLst>
              <a:ext uri="{28A0092B-C50C-407E-A947-70E740481C1C}">
                <a14:useLocalDpi xmlns:a14="http://schemas.microsoft.com/office/drawing/2010/main" val="0"/>
              </a:ext>
            </a:extLst>
          </a:blip>
          <a:srcRect l="15219" r="10836"/>
          <a:stretch/>
        </p:blipFill>
        <p:spPr>
          <a:xfrm>
            <a:off x="307975" y="190645"/>
            <a:ext cx="2252345" cy="1042422"/>
          </a:xfrm>
          <a:prstGeom prst="rect">
            <a:avLst/>
          </a:prstGeom>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37" y="2060765"/>
            <a:ext cx="3545812" cy="4725381"/>
          </a:xfrm>
          <a:prstGeom prst="rect">
            <a:avLst/>
          </a:prstGeom>
        </p:spPr>
      </p:pic>
      <p:pic>
        <p:nvPicPr>
          <p:cNvPr id="2050" name="Picture 2" descr="Carole championne de France 2019 en précision"/>
          <p:cNvPicPr>
            <a:picLocks noChangeAspect="1" noChangeArrowheads="1"/>
          </p:cNvPicPr>
          <p:nvPr/>
        </p:nvPicPr>
        <p:blipFill rotWithShape="1">
          <a:blip r:embed="rId5">
            <a:extLst>
              <a:ext uri="{28A0092B-C50C-407E-A947-70E740481C1C}">
                <a14:useLocalDpi xmlns:a14="http://schemas.microsoft.com/office/drawing/2010/main" val="0"/>
              </a:ext>
            </a:extLst>
          </a:blip>
          <a:srcRect r="50167"/>
          <a:stretch/>
        </p:blipFill>
        <p:spPr bwMode="auto">
          <a:xfrm>
            <a:off x="8220789" y="2060764"/>
            <a:ext cx="3878679" cy="4621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665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a:spLocks noChangeArrowheads="1"/>
          </p:cNvSpPr>
          <p:nvPr/>
        </p:nvSpPr>
        <p:spPr bwMode="auto">
          <a:xfrm>
            <a:off x="6032500" y="2066073"/>
            <a:ext cx="589066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defRPr sz="1000"/>
            </a:pPr>
            <a:r>
              <a:rPr lang="fr-FR" sz="1200" dirty="0" smtClean="0">
                <a:solidFill>
                  <a:srgbClr val="000000"/>
                </a:solidFill>
                <a:latin typeface="Times New Roman" pitchFamily="1" charset="0"/>
              </a:rPr>
              <a:t>9 candidats dont 3 femmes ont brillement validé les épreuves théorique et pratiques à la piscine Caneton de Castres.</a:t>
            </a:r>
          </a:p>
          <a:p>
            <a:pPr marL="171450" indent="-171450">
              <a:buFont typeface="Wingdings" panose="05000000000000000000" pitchFamily="2" charset="2"/>
              <a:buChar char="Ø"/>
              <a:defRPr sz="1000"/>
            </a:pPr>
            <a:r>
              <a:rPr lang="fr-FR" sz="1200" dirty="0" smtClean="0">
                <a:solidFill>
                  <a:srgbClr val="000000"/>
                </a:solidFill>
                <a:latin typeface="Times New Roman" pitchFamily="1" charset="0"/>
              </a:rPr>
              <a:t>Gard : Alice </a:t>
            </a:r>
            <a:r>
              <a:rPr lang="fr-FR" sz="1200" dirty="0">
                <a:solidFill>
                  <a:srgbClr val="000000"/>
                </a:solidFill>
                <a:latin typeface="Times New Roman" pitchFamily="1" charset="0"/>
              </a:rPr>
              <a:t>DUBOIS de Nîmes </a:t>
            </a:r>
            <a:endParaRPr lang="fr-FR" sz="1200" dirty="0" smtClean="0">
              <a:solidFill>
                <a:srgbClr val="000000"/>
              </a:solidFill>
              <a:latin typeface="Times New Roman" pitchFamily="1" charset="0"/>
            </a:endParaRPr>
          </a:p>
          <a:p>
            <a:pPr marL="171450" indent="-171450">
              <a:buFont typeface="Wingdings" panose="05000000000000000000" pitchFamily="2" charset="2"/>
              <a:buChar char="Ø"/>
              <a:defRPr sz="1000"/>
            </a:pPr>
            <a:r>
              <a:rPr lang="fr-FR" sz="1200" dirty="0" smtClean="0">
                <a:solidFill>
                  <a:srgbClr val="000000"/>
                </a:solidFill>
                <a:latin typeface="Times New Roman" pitchFamily="1" charset="0"/>
              </a:rPr>
              <a:t>Aude : Patrick </a:t>
            </a:r>
            <a:r>
              <a:rPr lang="fr-FR" sz="1200" dirty="0">
                <a:solidFill>
                  <a:srgbClr val="000000"/>
                </a:solidFill>
                <a:latin typeface="Times New Roman" pitchFamily="1" charset="0"/>
              </a:rPr>
              <a:t>et </a:t>
            </a:r>
            <a:r>
              <a:rPr lang="fr-FR" sz="1200" dirty="0" err="1">
                <a:solidFill>
                  <a:srgbClr val="000000"/>
                </a:solidFill>
                <a:latin typeface="Times New Roman" pitchFamily="1" charset="0"/>
              </a:rPr>
              <a:t>Nolween</a:t>
            </a:r>
            <a:r>
              <a:rPr lang="fr-FR" sz="1200" dirty="0">
                <a:solidFill>
                  <a:srgbClr val="000000"/>
                </a:solidFill>
                <a:latin typeface="Times New Roman" pitchFamily="1" charset="0"/>
              </a:rPr>
              <a:t> Massol </a:t>
            </a:r>
            <a:r>
              <a:rPr lang="fr-FR" sz="1200" dirty="0" smtClean="0">
                <a:solidFill>
                  <a:srgbClr val="000000"/>
                </a:solidFill>
                <a:latin typeface="Times New Roman" pitchFamily="1" charset="0"/>
              </a:rPr>
              <a:t>et </a:t>
            </a:r>
            <a:r>
              <a:rPr lang="fr-FR" sz="1200" dirty="0">
                <a:solidFill>
                  <a:srgbClr val="000000"/>
                </a:solidFill>
                <a:latin typeface="Times New Roman" pitchFamily="1" charset="0"/>
              </a:rPr>
              <a:t>Yves BOULBES de Sigean </a:t>
            </a:r>
            <a:endParaRPr lang="fr-FR" sz="1200" dirty="0" smtClean="0">
              <a:solidFill>
                <a:srgbClr val="000000"/>
              </a:solidFill>
              <a:latin typeface="Times New Roman" pitchFamily="1" charset="0"/>
            </a:endParaRPr>
          </a:p>
          <a:p>
            <a:pPr marL="171450" indent="-171450">
              <a:buFont typeface="Wingdings" panose="05000000000000000000" pitchFamily="2" charset="2"/>
              <a:buChar char="Ø"/>
              <a:defRPr sz="1000"/>
            </a:pPr>
            <a:r>
              <a:rPr lang="fr-FR" sz="1200" dirty="0" smtClean="0">
                <a:solidFill>
                  <a:srgbClr val="000000"/>
                </a:solidFill>
                <a:latin typeface="Times New Roman" pitchFamily="1" charset="0"/>
              </a:rPr>
              <a:t>Tarn : Eric </a:t>
            </a:r>
            <a:r>
              <a:rPr lang="fr-FR" sz="1200" dirty="0">
                <a:solidFill>
                  <a:srgbClr val="000000"/>
                </a:solidFill>
                <a:latin typeface="Times New Roman" pitchFamily="1" charset="0"/>
              </a:rPr>
              <a:t>CAHUZAC de </a:t>
            </a:r>
            <a:r>
              <a:rPr lang="fr-FR" sz="1200" dirty="0" smtClean="0">
                <a:solidFill>
                  <a:srgbClr val="000000"/>
                </a:solidFill>
                <a:latin typeface="Times New Roman" pitchFamily="1" charset="0"/>
              </a:rPr>
              <a:t>Gaillac, </a:t>
            </a:r>
            <a:r>
              <a:rPr lang="fr-FR" sz="1200" dirty="0">
                <a:solidFill>
                  <a:srgbClr val="000000"/>
                </a:solidFill>
                <a:latin typeface="Times New Roman" pitchFamily="1" charset="0"/>
              </a:rPr>
              <a:t>Sébastien ROUANET de </a:t>
            </a:r>
            <a:r>
              <a:rPr lang="fr-FR" sz="1200" dirty="0" smtClean="0">
                <a:solidFill>
                  <a:srgbClr val="000000"/>
                </a:solidFill>
                <a:latin typeface="Times New Roman" pitchFamily="1" charset="0"/>
              </a:rPr>
              <a:t>Lavaur, Carole CIBIEL, </a:t>
            </a:r>
            <a:r>
              <a:rPr lang="fr-FR" sz="1200" dirty="0">
                <a:solidFill>
                  <a:srgbClr val="000000"/>
                </a:solidFill>
                <a:latin typeface="Times New Roman" pitchFamily="1" charset="0"/>
              </a:rPr>
              <a:t>Jean-François VICENTE </a:t>
            </a:r>
            <a:r>
              <a:rPr lang="fr-FR" sz="1200" dirty="0" smtClean="0">
                <a:solidFill>
                  <a:srgbClr val="000000"/>
                </a:solidFill>
                <a:latin typeface="Times New Roman" pitchFamily="1" charset="0"/>
              </a:rPr>
              <a:t>et Jean-Charles </a:t>
            </a:r>
            <a:r>
              <a:rPr lang="fr-FR" sz="1200" dirty="0">
                <a:solidFill>
                  <a:srgbClr val="000000"/>
                </a:solidFill>
                <a:latin typeface="Times New Roman" pitchFamily="1" charset="0"/>
              </a:rPr>
              <a:t>CHAUVET de Castres (81)</a:t>
            </a:r>
          </a:p>
          <a:p>
            <a:pPr>
              <a:defRPr sz="1000"/>
            </a:pPr>
            <a:endParaRPr lang="fr-FR" sz="1200" dirty="0" smtClean="0">
              <a:solidFill>
                <a:srgbClr val="000000"/>
              </a:solidFill>
              <a:latin typeface="Times New Roman" pitchFamily="1" charset="0"/>
            </a:endParaRPr>
          </a:p>
          <a:p>
            <a:pPr>
              <a:defRPr sz="1000"/>
            </a:pPr>
            <a:r>
              <a:rPr lang="fr-FR" sz="1200" dirty="0" smtClean="0">
                <a:solidFill>
                  <a:srgbClr val="000000"/>
                </a:solidFill>
                <a:latin typeface="Times New Roman" pitchFamily="1" charset="0"/>
              </a:rPr>
              <a:t>Formateurs : Walter </a:t>
            </a:r>
            <a:r>
              <a:rPr lang="fr-FR" sz="1200" dirty="0">
                <a:solidFill>
                  <a:srgbClr val="000000"/>
                </a:solidFill>
                <a:latin typeface="Times New Roman" pitchFamily="1" charset="0"/>
              </a:rPr>
              <a:t>ROQUE MEF2, Frédéric SALES IE1, Gérard MIQUEL IE1 et JF2, Henry LAUR IE1 et </a:t>
            </a:r>
            <a:r>
              <a:rPr lang="fr-FR" sz="1200" dirty="0" smtClean="0">
                <a:solidFill>
                  <a:srgbClr val="000000"/>
                </a:solidFill>
                <a:latin typeface="Times New Roman" pitchFamily="1" charset="0"/>
              </a:rPr>
              <a:t>JF1</a:t>
            </a:r>
            <a:endParaRPr lang="fr-FR" sz="1200" dirty="0">
              <a:solidFill>
                <a:srgbClr val="000000"/>
              </a:solidFill>
              <a:latin typeface="Times New Roman" pitchFamily="1" charset="0"/>
            </a:endParaRPr>
          </a:p>
        </p:txBody>
      </p:sp>
      <p:sp>
        <p:nvSpPr>
          <p:cNvPr id="6" name="ZoneTexte 5"/>
          <p:cNvSpPr txBox="1"/>
          <p:nvPr/>
        </p:nvSpPr>
        <p:spPr>
          <a:xfrm>
            <a:off x="3217329" y="1543640"/>
            <a:ext cx="4723409" cy="369332"/>
          </a:xfrm>
          <a:prstGeom prst="rect">
            <a:avLst/>
          </a:prstGeom>
          <a:noFill/>
        </p:spPr>
        <p:txBody>
          <a:bodyPr wrap="none" rtlCol="0">
            <a:spAutoFit/>
          </a:bodyPr>
          <a:lstStyle/>
          <a:p>
            <a:r>
              <a:rPr lang="fr-FR" b="1"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Initiateurs et juges les </a:t>
            </a:r>
            <a:r>
              <a:rPr lang="fr-FR" b="1"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t>6 et 7 Avril à </a:t>
            </a:r>
            <a:r>
              <a:rPr lang="fr-FR" b="1"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Castres</a:t>
            </a:r>
          </a:p>
        </p:txBody>
      </p:sp>
      <p:pic>
        <p:nvPicPr>
          <p:cNvPr id="18" name="Image 5" descr="image_article17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6640" y="306921"/>
            <a:ext cx="1652904" cy="88265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cxnSp>
        <p:nvCxnSpPr>
          <p:cNvPr id="20" name="Connecteur droit 19"/>
          <p:cNvCxnSpPr/>
          <p:nvPr/>
        </p:nvCxnSpPr>
        <p:spPr>
          <a:xfrm flipV="1">
            <a:off x="939800" y="1292662"/>
            <a:ext cx="10185400" cy="2"/>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19"/>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7"/>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AutoShape 6" descr="Résultat de recherche d'images pour &quot;logo tir sur cible FFESSM&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Rectangle 24"/>
          <p:cNvSpPr>
            <a:spLocks noChangeArrowheads="1"/>
          </p:cNvSpPr>
          <p:nvPr/>
        </p:nvSpPr>
        <p:spPr bwMode="auto">
          <a:xfrm>
            <a:off x="4391655" y="-111563"/>
            <a:ext cx="3408689"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2600" b="0" i="0" u="none" strike="noStrike" cap="none" normalizeH="0" baseline="0" dirty="0" smtClean="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600" b="0" i="0" u="none" strike="noStrike" cap="none" normalizeH="0" baseline="0" dirty="0" smtClean="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rPr>
              <a:t>Commission Régionale</a:t>
            </a:r>
            <a:endParaRPr kumimoji="0" lang="fr-FR" altLang="fr-FR" sz="9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600" b="0" i="0" u="none" strike="noStrike" cap="none" normalizeH="0" baseline="0" dirty="0" smtClean="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rPr>
              <a:t>Tir Sur Cible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26" name="Image 25"/>
          <p:cNvPicPr>
            <a:picLocks noChangeAspect="1"/>
          </p:cNvPicPr>
          <p:nvPr/>
        </p:nvPicPr>
        <p:blipFill rotWithShape="1">
          <a:blip r:embed="rId3" cstate="print">
            <a:extLst>
              <a:ext uri="{28A0092B-C50C-407E-A947-70E740481C1C}">
                <a14:useLocalDpi xmlns:a14="http://schemas.microsoft.com/office/drawing/2010/main" val="0"/>
              </a:ext>
            </a:extLst>
          </a:blip>
          <a:srcRect l="15219" r="10836"/>
          <a:stretch/>
        </p:blipFill>
        <p:spPr>
          <a:xfrm>
            <a:off x="307975" y="190645"/>
            <a:ext cx="2252345" cy="1042422"/>
          </a:xfrm>
          <a:prstGeom prst="rect">
            <a:avLst/>
          </a:prstGeom>
        </p:spPr>
      </p:pic>
      <p:pic>
        <p:nvPicPr>
          <p:cNvPr id="4" name="Image 3"/>
          <p:cNvPicPr>
            <a:picLocks noChangeAspect="1"/>
          </p:cNvPicPr>
          <p:nvPr/>
        </p:nvPicPr>
        <p:blipFill rotWithShape="1">
          <a:blip r:embed="rId4" cstate="print">
            <a:extLst>
              <a:ext uri="{28A0092B-C50C-407E-A947-70E740481C1C}">
                <a14:useLocalDpi xmlns:a14="http://schemas.microsoft.com/office/drawing/2010/main" val="0"/>
              </a:ext>
            </a:extLst>
          </a:blip>
          <a:srcRect l="5996"/>
          <a:stretch/>
        </p:blipFill>
        <p:spPr>
          <a:xfrm>
            <a:off x="163629" y="2068528"/>
            <a:ext cx="5669280" cy="3262357"/>
          </a:xfrm>
          <a:prstGeom prst="rect">
            <a:avLst/>
          </a:prstGeom>
        </p:spPr>
      </p:pic>
      <p:pic>
        <p:nvPicPr>
          <p:cNvPr id="5" name="Image 4"/>
          <p:cNvPicPr>
            <a:picLocks noChangeAspect="1"/>
          </p:cNvPicPr>
          <p:nvPr/>
        </p:nvPicPr>
        <p:blipFill rotWithShape="1">
          <a:blip r:embed="rId5" cstate="print">
            <a:extLst>
              <a:ext uri="{28A0092B-C50C-407E-A947-70E740481C1C}">
                <a14:useLocalDpi xmlns:a14="http://schemas.microsoft.com/office/drawing/2010/main" val="0"/>
              </a:ext>
            </a:extLst>
          </a:blip>
          <a:srcRect r="8448"/>
          <a:stretch/>
        </p:blipFill>
        <p:spPr>
          <a:xfrm>
            <a:off x="5832909" y="4037553"/>
            <a:ext cx="3397718" cy="2783435"/>
          </a:xfrm>
          <a:prstGeom prst="rect">
            <a:avLst/>
          </a:prstGeom>
        </p:spPr>
      </p:pic>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3629" y="5330885"/>
            <a:ext cx="2018097" cy="1513573"/>
          </a:xfrm>
          <a:prstGeom prst="rect">
            <a:avLst/>
          </a:prstGeom>
        </p:spPr>
      </p:pic>
      <p:pic>
        <p:nvPicPr>
          <p:cNvPr id="9" name="Image 8"/>
          <p:cNvPicPr>
            <a:picLocks noChangeAspect="1"/>
          </p:cNvPicPr>
          <p:nvPr/>
        </p:nvPicPr>
        <p:blipFill rotWithShape="1">
          <a:blip r:embed="rId7" cstate="print">
            <a:extLst>
              <a:ext uri="{28A0092B-C50C-407E-A947-70E740481C1C}">
                <a14:useLocalDpi xmlns:a14="http://schemas.microsoft.com/office/drawing/2010/main" val="0"/>
              </a:ext>
            </a:extLst>
          </a:blip>
          <a:srcRect l="23357" t="18875" r="13765" b="4378"/>
          <a:stretch/>
        </p:blipFill>
        <p:spPr>
          <a:xfrm>
            <a:off x="2181726" y="5330885"/>
            <a:ext cx="1649129" cy="1509651"/>
          </a:xfrm>
          <a:prstGeom prst="rect">
            <a:avLst/>
          </a:prstGeom>
        </p:spPr>
      </p:pic>
      <p:pic>
        <p:nvPicPr>
          <p:cNvPr id="12" name="Image 11"/>
          <p:cNvPicPr>
            <a:picLocks noChangeAspect="1"/>
          </p:cNvPicPr>
          <p:nvPr/>
        </p:nvPicPr>
        <p:blipFill rotWithShape="1">
          <a:blip r:embed="rId8" cstate="print">
            <a:extLst>
              <a:ext uri="{28A0092B-C50C-407E-A947-70E740481C1C}">
                <a14:useLocalDpi xmlns:a14="http://schemas.microsoft.com/office/drawing/2010/main" val="0"/>
              </a:ext>
            </a:extLst>
          </a:blip>
          <a:srcRect l="2726" t="14710" r="12238"/>
          <a:stretch/>
        </p:blipFill>
        <p:spPr>
          <a:xfrm>
            <a:off x="3826994" y="5328689"/>
            <a:ext cx="2009776" cy="1511847"/>
          </a:xfrm>
          <a:prstGeom prst="rect">
            <a:avLst/>
          </a:prstGeom>
        </p:spPr>
      </p:pic>
      <p:sp>
        <p:nvSpPr>
          <p:cNvPr id="27" name="Rectangle 9"/>
          <p:cNvSpPr>
            <a:spLocks noChangeArrowheads="1"/>
          </p:cNvSpPr>
          <p:nvPr/>
        </p:nvSpPr>
        <p:spPr bwMode="auto">
          <a:xfrm>
            <a:off x="9331427" y="4767550"/>
            <a:ext cx="259173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defRPr sz="1000"/>
            </a:pPr>
            <a:r>
              <a:rPr lang="fr-FR" sz="1600" dirty="0" smtClean="0">
                <a:solidFill>
                  <a:srgbClr val="000000"/>
                </a:solidFill>
                <a:latin typeface="Times New Roman" pitchFamily="1" charset="0"/>
              </a:rPr>
              <a:t>A l’issue de cette formation, </a:t>
            </a:r>
          </a:p>
          <a:p>
            <a:pPr algn="ctr">
              <a:defRPr sz="1000"/>
            </a:pPr>
            <a:r>
              <a:rPr lang="fr-FR" sz="1600" dirty="0" smtClean="0">
                <a:solidFill>
                  <a:srgbClr val="000000"/>
                </a:solidFill>
                <a:latin typeface="Times New Roman" pitchFamily="1" charset="0"/>
              </a:rPr>
              <a:t>Alice DUBOIS permet la création de la commission de Tir Sur Cible au sein du CODEP30</a:t>
            </a:r>
            <a:endParaRPr lang="fr-FR" sz="1600" dirty="0">
              <a:solidFill>
                <a:srgbClr val="000000"/>
              </a:solidFill>
              <a:latin typeface="Times New Roman" pitchFamily="1" charset="0"/>
            </a:endParaRPr>
          </a:p>
        </p:txBody>
      </p:sp>
    </p:spTree>
    <p:extLst>
      <p:ext uri="{BB962C8B-B14F-4D97-AF65-F5344CB8AC3E}">
        <p14:creationId xmlns:p14="http://schemas.microsoft.com/office/powerpoint/2010/main" val="1573864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943517" y="1481794"/>
            <a:ext cx="4304961" cy="646331"/>
          </a:xfrm>
          <a:prstGeom prst="rect">
            <a:avLst/>
          </a:prstGeom>
          <a:noFill/>
        </p:spPr>
        <p:txBody>
          <a:bodyPr wrap="none" rtlCol="0">
            <a:spAutoFit/>
          </a:bodyPr>
          <a:lstStyle/>
          <a:p>
            <a:pPr algn="ctr" eaLnBrk="0" fontAlgn="base" hangingPunct="0">
              <a:spcBef>
                <a:spcPct val="0"/>
              </a:spcBef>
              <a:spcAft>
                <a:spcPct val="0"/>
              </a:spcAft>
            </a:pPr>
            <a:r>
              <a:rPr lang="fr-FR" b="1"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t>Etat des lieux commission Tir Sur Cible</a:t>
            </a:r>
            <a:endParaRPr lang="fr-FR" b="1" dirty="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a:p>
            <a:endParaRPr lang="fr-FR" dirty="0"/>
          </a:p>
        </p:txBody>
      </p:sp>
      <p:pic>
        <p:nvPicPr>
          <p:cNvPr id="15" name="Image 5" descr="image_article17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6640" y="306921"/>
            <a:ext cx="1652904" cy="88265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cxnSp>
        <p:nvCxnSpPr>
          <p:cNvPr id="18" name="Connecteur droit 17"/>
          <p:cNvCxnSpPr/>
          <p:nvPr/>
        </p:nvCxnSpPr>
        <p:spPr>
          <a:xfrm flipV="1">
            <a:off x="939800" y="1292662"/>
            <a:ext cx="10185400" cy="2"/>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9"/>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1" name="Rectangle 7"/>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AutoShape 6" descr="Résultat de recherche d'images pour &quot;logo tir sur cible FFESSM&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Rectangle 22"/>
          <p:cNvSpPr>
            <a:spLocks noChangeArrowheads="1"/>
          </p:cNvSpPr>
          <p:nvPr/>
        </p:nvSpPr>
        <p:spPr bwMode="auto">
          <a:xfrm>
            <a:off x="4391655" y="-111563"/>
            <a:ext cx="3408689"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2600" b="0" i="0" u="none" strike="noStrike" cap="none" normalizeH="0" baseline="0" dirty="0" smtClean="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600" b="0" i="0" u="none" strike="noStrike" cap="none" normalizeH="0" baseline="0" dirty="0" smtClean="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rPr>
              <a:t>Commission Régionale</a:t>
            </a:r>
            <a:endParaRPr kumimoji="0" lang="fr-FR" altLang="fr-FR" sz="9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600" b="0" i="0" u="none" strike="noStrike" cap="none" normalizeH="0" baseline="0" dirty="0" smtClean="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rPr>
              <a:t>Tir Sur Cible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24" name="Image 23"/>
          <p:cNvPicPr>
            <a:picLocks noChangeAspect="1"/>
          </p:cNvPicPr>
          <p:nvPr/>
        </p:nvPicPr>
        <p:blipFill rotWithShape="1">
          <a:blip r:embed="rId3" cstate="print">
            <a:extLst>
              <a:ext uri="{28A0092B-C50C-407E-A947-70E740481C1C}">
                <a14:useLocalDpi xmlns:a14="http://schemas.microsoft.com/office/drawing/2010/main" val="0"/>
              </a:ext>
            </a:extLst>
          </a:blip>
          <a:srcRect l="15219" r="10836"/>
          <a:stretch/>
        </p:blipFill>
        <p:spPr>
          <a:xfrm>
            <a:off x="307975" y="190645"/>
            <a:ext cx="2252345" cy="1042422"/>
          </a:xfrm>
          <a:prstGeom prst="rect">
            <a:avLst/>
          </a:prstGeom>
        </p:spPr>
      </p:pic>
      <p:graphicFrame>
        <p:nvGraphicFramePr>
          <p:cNvPr id="14" name="Tableau 13"/>
          <p:cNvGraphicFramePr>
            <a:graphicFrameLocks noGrp="1"/>
          </p:cNvGraphicFramePr>
          <p:nvPr>
            <p:extLst>
              <p:ext uri="{D42A27DB-BD31-4B8C-83A1-F6EECF244321}">
                <p14:modId xmlns:p14="http://schemas.microsoft.com/office/powerpoint/2010/main" val="285557352"/>
              </p:ext>
            </p:extLst>
          </p:nvPr>
        </p:nvGraphicFramePr>
        <p:xfrm>
          <a:off x="3041570" y="2128125"/>
          <a:ext cx="5981859" cy="4380826"/>
        </p:xfrm>
        <a:graphic>
          <a:graphicData uri="http://schemas.openxmlformats.org/drawingml/2006/table">
            <a:tbl>
              <a:tblPr firstRow="1" firstCol="1" lastRow="1" lastCol="1" bandRow="1" bandCol="1"/>
              <a:tblGrid>
                <a:gridCol w="1671300"/>
                <a:gridCol w="1080790"/>
                <a:gridCol w="1080790"/>
                <a:gridCol w="1080790"/>
                <a:gridCol w="1068189"/>
              </a:tblGrid>
              <a:tr h="487415">
                <a:tc gridSpan="5">
                  <a:txBody>
                    <a:bodyPr/>
                    <a:lstStyle/>
                    <a:p>
                      <a:pPr>
                        <a:lnSpc>
                          <a:spcPct val="115000"/>
                        </a:lnSpc>
                        <a:spcAft>
                          <a:spcPts val="1000"/>
                        </a:spcAft>
                      </a:pPr>
                      <a:r>
                        <a:rPr lang="fr-FR" sz="1400" b="1" dirty="0">
                          <a:effectLst/>
                          <a:latin typeface="Comic Sans MS" panose="030F0702030302020204" pitchFamily="66" charset="0"/>
                          <a:ea typeface="Calibri" panose="020F0502020204030204" pitchFamily="34" charset="0"/>
                          <a:cs typeface="Times New Roman" panose="02020603050405020304" pitchFamily="18" charset="0"/>
                        </a:rPr>
                        <a:t>DISCIPLINE : </a:t>
                      </a:r>
                      <a:r>
                        <a:rPr lang="fr-FR" sz="1400" b="1" dirty="0">
                          <a:solidFill>
                            <a:srgbClr val="17365D"/>
                          </a:solidFill>
                          <a:effectLst/>
                          <a:latin typeface="Comic Sans MS" panose="030F0702030302020204" pitchFamily="66" charset="0"/>
                          <a:ea typeface="Calibri" panose="020F0502020204030204" pitchFamily="34" charset="0"/>
                          <a:cs typeface="Times New Roman" panose="02020603050405020304" pitchFamily="18" charset="0"/>
                        </a:rPr>
                        <a:t>Tir sur cible </a:t>
                      </a:r>
                      <a:r>
                        <a:rPr lang="fr-FR" sz="1400" b="1" dirty="0" smtClean="0">
                          <a:solidFill>
                            <a:srgbClr val="17365D"/>
                          </a:solidFill>
                          <a:effectLst/>
                          <a:latin typeface="Comic Sans MS" panose="030F0702030302020204" pitchFamily="66" charset="0"/>
                          <a:ea typeface="Calibri" panose="020F0502020204030204" pitchFamily="34" charset="0"/>
                          <a:cs typeface="Times New Roman" panose="02020603050405020304" pitchFamily="18" charset="0"/>
                        </a:rPr>
                        <a:t>2019</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810105">
                <a:tc rowSpan="2">
                  <a:txBody>
                    <a:bodyPr/>
                    <a:lstStyle/>
                    <a:p>
                      <a:pPr>
                        <a:lnSpc>
                          <a:spcPct val="115000"/>
                        </a:lnSpc>
                        <a:spcAft>
                          <a:spcPts val="1000"/>
                        </a:spcAft>
                      </a:pPr>
                      <a:r>
                        <a:rPr lang="fr-FR" sz="1000" b="1" dirty="0">
                          <a:effectLst/>
                          <a:latin typeface="Calibri" panose="020F0502020204030204" pitchFamily="34" charset="0"/>
                          <a:ea typeface="Calibri" panose="020F0502020204030204" pitchFamily="34" charset="0"/>
                          <a:cs typeface="Times New Roman" panose="02020603050405020304" pitchFamily="18" charset="0"/>
                        </a:rPr>
                        <a:t>REPARTITION DES CADRES ET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000" b="1" dirty="0">
                          <a:effectLst/>
                          <a:latin typeface="Calibri" panose="020F0502020204030204" pitchFamily="34" charset="0"/>
                          <a:ea typeface="Calibri" panose="020F0502020204030204" pitchFamily="34" charset="0"/>
                          <a:cs typeface="Times New Roman" panose="02020603050405020304" pitchFamily="18" charset="0"/>
                        </a:rPr>
                        <a:t>OFFICIELS PAR DEPARTEMENT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000" b="1" dirty="0">
                          <a:effectLst/>
                          <a:latin typeface="Calibri" panose="020F0502020204030204" pitchFamily="34" charset="0"/>
                          <a:ea typeface="Calibri" panose="020F0502020204030204" pitchFamily="34" charset="0"/>
                          <a:cs typeface="Times New Roman" panose="02020603050405020304" pitchFamily="18" charset="0"/>
                        </a:rPr>
                        <a:t>ET PAR SEXE.</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fr-FR" sz="1000" b="1">
                          <a:effectLst/>
                          <a:latin typeface="Calibri" panose="020F0502020204030204" pitchFamily="34" charset="0"/>
                          <a:ea typeface="Calibri" panose="020F0502020204030204" pitchFamily="34" charset="0"/>
                          <a:cs typeface="Times New Roman" panose="02020603050405020304" pitchFamily="18" charset="0"/>
                        </a:rPr>
                        <a:t>MIDI-PYRENEES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1000">
                          <a:effectLst/>
                          <a:latin typeface="Calibri" panose="020F0502020204030204" pitchFamily="34" charset="0"/>
                          <a:ea typeface="Calibri" panose="020F0502020204030204" pitchFamily="34" charset="0"/>
                          <a:cs typeface="Times New Roman" panose="02020603050405020304" pitchFamily="18" charset="0"/>
                        </a:rPr>
                        <a:t>Préciser le n° du département entre parenthèses après le nombre (09, 12, 31, 32, 46, 65, 81,82).</a:t>
                      </a:r>
                    </a:p>
                  </a:txBody>
                  <a:tcPr marL="61858" marR="61858"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a:lnSpc>
                          <a:spcPct val="115000"/>
                        </a:lnSpc>
                        <a:spcAft>
                          <a:spcPts val="1000"/>
                        </a:spcAft>
                      </a:pPr>
                      <a:r>
                        <a:rPr lang="fr-FR" sz="1000" b="1">
                          <a:effectLst/>
                          <a:latin typeface="Calibri" panose="020F0502020204030204" pitchFamily="34" charset="0"/>
                          <a:ea typeface="Calibri" panose="020F0502020204030204" pitchFamily="34" charset="0"/>
                          <a:cs typeface="Times New Roman" panose="02020603050405020304" pitchFamily="18" charset="0"/>
                        </a:rPr>
                        <a:t>LANGUEDOC-ROUSSILLON</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1000">
                          <a:effectLst/>
                          <a:latin typeface="Calibri" panose="020F0502020204030204" pitchFamily="34" charset="0"/>
                          <a:ea typeface="Calibri" panose="020F0502020204030204" pitchFamily="34" charset="0"/>
                          <a:cs typeface="Times New Roman" panose="02020603050405020304" pitchFamily="18" charset="0"/>
                        </a:rPr>
                        <a:t>Préciser le n° du département entre parenthèses après le nombre (11, 30, 34, 48, 66).</a:t>
                      </a:r>
                    </a:p>
                  </a:txBody>
                  <a:tcPr marL="61858" marR="61858"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250867">
                <a:tc vMerge="1">
                  <a:txBody>
                    <a:bodyPr/>
                    <a:lstStyle/>
                    <a:p>
                      <a:endParaRPr lang="fr-FR"/>
                    </a:p>
                  </a:txBody>
                  <a:tcPr/>
                </a:tc>
                <a:tc>
                  <a:txBody>
                    <a:bodyPr/>
                    <a:lstStyle/>
                    <a:p>
                      <a:pPr algn="ctr">
                        <a:lnSpc>
                          <a:spcPct val="115000"/>
                        </a:lnSpc>
                        <a:spcAft>
                          <a:spcPts val="1000"/>
                        </a:spcAft>
                      </a:pPr>
                      <a:r>
                        <a:rPr lang="fr-FR" sz="1000" b="1">
                          <a:effectLst/>
                          <a:latin typeface="Calibri" panose="020F0502020204030204" pitchFamily="34" charset="0"/>
                          <a:ea typeface="Calibri" panose="020F0502020204030204" pitchFamily="34" charset="0"/>
                          <a:cs typeface="Times New Roman" panose="02020603050405020304" pitchFamily="18" charset="0"/>
                        </a:rPr>
                        <a:t>Hommes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000" b="1">
                          <a:effectLst/>
                          <a:latin typeface="Calibri" panose="020F0502020204030204" pitchFamily="34" charset="0"/>
                          <a:ea typeface="Calibri" panose="020F0502020204030204" pitchFamily="34" charset="0"/>
                          <a:cs typeface="Times New Roman" panose="02020603050405020304" pitchFamily="18" charset="0"/>
                        </a:rPr>
                        <a:t>Femmes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000" b="1">
                          <a:effectLst/>
                          <a:latin typeface="Calibri" panose="020F0502020204030204" pitchFamily="34" charset="0"/>
                          <a:ea typeface="Calibri" panose="020F0502020204030204" pitchFamily="34" charset="0"/>
                          <a:cs typeface="Times New Roman" panose="02020603050405020304" pitchFamily="18" charset="0"/>
                        </a:rPr>
                        <a:t>Hommes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000" b="1">
                          <a:effectLst/>
                          <a:latin typeface="Calibri" panose="020F0502020204030204" pitchFamily="34" charset="0"/>
                          <a:ea typeface="Calibri" panose="020F0502020204030204" pitchFamily="34" charset="0"/>
                          <a:cs typeface="Times New Roman" panose="02020603050405020304" pitchFamily="18" charset="0"/>
                        </a:rPr>
                        <a:t>Femmes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081">
                <a:tc>
                  <a:txBody>
                    <a:bodyPr/>
                    <a:lstStyle/>
                    <a:p>
                      <a:pPr>
                        <a:lnSpc>
                          <a:spcPct val="115000"/>
                        </a:lnSpc>
                        <a:spcAft>
                          <a:spcPts val="100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Nombre d’initiateur </a:t>
                      </a:r>
                      <a:r>
                        <a:rPr lang="fr-FR" sz="1000" dirty="0" smtClean="0">
                          <a:effectLst/>
                          <a:latin typeface="Calibri" panose="020F0502020204030204" pitchFamily="34" charset="0"/>
                          <a:ea typeface="Calibri" panose="020F0502020204030204" pitchFamily="34" charset="0"/>
                          <a:cs typeface="Times New Roman" panose="02020603050405020304" pitchFamily="18" charset="0"/>
                        </a:rPr>
                        <a:t>actifs </a:t>
                      </a:r>
                      <a:r>
                        <a:rPr lang="fr-FR" sz="1000" b="1" kern="1200" dirty="0" smtClean="0">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35</a:t>
                      </a:r>
                      <a:endParaRPr lang="fr-FR" sz="1000" b="1" kern="1200" dirty="0">
                        <a:solidFill>
                          <a:srgbClr val="548DD4"/>
                        </a:solidFill>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000" b="1" dirty="0" smtClean="0">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12(81</a:t>
                      </a:r>
                      <a:r>
                        <a:rPr lang="fr-FR" sz="1000" b="1" dirty="0">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 </a:t>
                      </a:r>
                      <a:r>
                        <a:rPr lang="fr-FR" sz="1000" b="1" dirty="0" smtClean="0">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9(31)</a:t>
                      </a:r>
                      <a:br>
                        <a:rPr lang="fr-FR" sz="1000" b="1" dirty="0" smtClean="0">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br>
                      <a:r>
                        <a:rPr lang="fr-FR" sz="1000" b="1" dirty="0" smtClean="0">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2(46</a:t>
                      </a:r>
                      <a:r>
                        <a:rPr lang="fr-FR" sz="1000" b="1" dirty="0">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000" b="1" dirty="0">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2(09) </a:t>
                      </a:r>
                      <a:r>
                        <a:rPr lang="fr-FR" sz="1000" b="1" dirty="0" smtClean="0">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1(31)</a:t>
                      </a:r>
                      <a:br>
                        <a:rPr lang="fr-FR" sz="1000" b="1" dirty="0" smtClean="0">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br>
                      <a:r>
                        <a:rPr lang="fr-FR" sz="1000" b="1" dirty="0" smtClean="0">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1(81)</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000" b="1" dirty="0" smtClean="0">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3(11</a:t>
                      </a:r>
                      <a:r>
                        <a:rPr lang="fr-FR" sz="1000" b="1" dirty="0">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 1(34)</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000" b="1" dirty="0" smtClean="0">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2(11) 1(30)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211">
                <a:tc>
                  <a:txBody>
                    <a:bodyPr/>
                    <a:lstStyle/>
                    <a:p>
                      <a:pPr>
                        <a:lnSpc>
                          <a:spcPct val="115000"/>
                        </a:lnSpc>
                        <a:spcAft>
                          <a:spcPts val="100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Nombre de moniteurs ou </a:t>
                      </a:r>
                      <a:r>
                        <a:rPr lang="fr-FR" sz="1000"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sz="1000" b="1" kern="1200" dirty="0" smtClean="0">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3</a:t>
                      </a:r>
                      <a:r>
                        <a:rPr lang="fr-FR" sz="1000" dirty="0" smtClean="0">
                          <a:effectLst/>
                          <a:latin typeface="Calibri" panose="020F0502020204030204" pitchFamily="34" charset="0"/>
                          <a:ea typeface="Calibri" panose="020F0502020204030204" pitchFamily="34" charset="0"/>
                          <a:cs typeface="Times New Roman" panose="02020603050405020304" pitchFamily="18" charset="0"/>
                        </a:rPr>
                        <a:t> entraineurs </a:t>
                      </a:r>
                      <a:r>
                        <a:rPr lang="fr-FR" sz="1000" dirty="0">
                          <a:effectLst/>
                          <a:latin typeface="Calibri" panose="020F0502020204030204" pitchFamily="34" charset="0"/>
                          <a:ea typeface="Calibri" panose="020F0502020204030204" pitchFamily="34" charset="0"/>
                          <a:cs typeface="Times New Roman" panose="02020603050405020304" pitchFamily="18" charset="0"/>
                        </a:rPr>
                        <a:t>fédéraux 1</a:t>
                      </a:r>
                      <a:r>
                        <a:rPr lang="fr-FR" sz="1000" baseline="30000" dirty="0">
                          <a:effectLst/>
                          <a:latin typeface="Calibri" panose="020F0502020204030204" pitchFamily="34" charset="0"/>
                          <a:ea typeface="Calibri" panose="020F0502020204030204" pitchFamily="34" charset="0"/>
                          <a:cs typeface="Times New Roman" panose="02020603050405020304" pitchFamily="18" charset="0"/>
                        </a:rPr>
                        <a:t>er</a:t>
                      </a:r>
                      <a:r>
                        <a:rPr lang="fr-FR" sz="1000" dirty="0">
                          <a:effectLst/>
                          <a:latin typeface="Calibri" panose="020F0502020204030204" pitchFamily="34" charset="0"/>
                          <a:ea typeface="Calibri" panose="020F0502020204030204" pitchFamily="34" charset="0"/>
                          <a:cs typeface="Times New Roman" panose="02020603050405020304" pitchFamily="18" charset="0"/>
                        </a:rPr>
                        <a:t> degré actifs :</a:t>
                      </a:r>
                    </a:p>
                  </a:txBody>
                  <a:tcPr marL="61858" marR="61858"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000" b="1" dirty="0">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1(09) 1(82)</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000" b="1">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000" b="1">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1(66)</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000" b="1">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393">
                <a:tc>
                  <a:txBody>
                    <a:bodyPr/>
                    <a:lstStyle/>
                    <a:p>
                      <a:pPr>
                        <a:lnSpc>
                          <a:spcPct val="115000"/>
                        </a:lnSpc>
                        <a:spcAft>
                          <a:spcPts val="100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Nombre de moniteurs ou </a:t>
                      </a:r>
                      <a:r>
                        <a:rPr lang="fr-FR" sz="1000" b="1" kern="1200" dirty="0" smtClean="0">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1</a:t>
                      </a:r>
                      <a:r>
                        <a:rPr lang="fr-FR" sz="1000" dirty="0" smtClean="0">
                          <a:effectLst/>
                          <a:latin typeface="Calibri" panose="020F0502020204030204" pitchFamily="34" charset="0"/>
                          <a:ea typeface="Calibri" panose="020F0502020204030204" pitchFamily="34" charset="0"/>
                          <a:cs typeface="Times New Roman" panose="02020603050405020304" pitchFamily="18" charset="0"/>
                        </a:rPr>
                        <a:t> entraineurs </a:t>
                      </a:r>
                      <a:r>
                        <a:rPr lang="fr-FR" sz="1000" dirty="0">
                          <a:effectLst/>
                          <a:latin typeface="Calibri" panose="020F0502020204030204" pitchFamily="34" charset="0"/>
                          <a:ea typeface="Calibri" panose="020F0502020204030204" pitchFamily="34" charset="0"/>
                          <a:cs typeface="Times New Roman" panose="02020603050405020304" pitchFamily="18" charset="0"/>
                        </a:rPr>
                        <a:t>fédéraux 2</a:t>
                      </a:r>
                      <a:r>
                        <a:rPr lang="fr-FR" sz="1000" baseline="30000" dirty="0">
                          <a:effectLst/>
                          <a:latin typeface="Calibri" panose="020F0502020204030204" pitchFamily="34" charset="0"/>
                          <a:ea typeface="Calibri" panose="020F0502020204030204" pitchFamily="34" charset="0"/>
                          <a:cs typeface="Times New Roman" panose="02020603050405020304" pitchFamily="18" charset="0"/>
                        </a:rPr>
                        <a:t>ème</a:t>
                      </a:r>
                      <a:r>
                        <a:rPr lang="fr-FR" sz="1000" dirty="0">
                          <a:effectLst/>
                          <a:latin typeface="Calibri" panose="020F0502020204030204" pitchFamily="34" charset="0"/>
                          <a:ea typeface="Calibri" panose="020F0502020204030204" pitchFamily="34" charset="0"/>
                          <a:cs typeface="Times New Roman" panose="02020603050405020304" pitchFamily="18" charset="0"/>
                        </a:rPr>
                        <a:t> degré actifs :</a:t>
                      </a:r>
                    </a:p>
                  </a:txBody>
                  <a:tcPr marL="61858" marR="61858"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000" b="1">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000" b="1" dirty="0">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000" b="1">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1(11)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000" b="1" dirty="0">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845">
                <a:tc>
                  <a:txBody>
                    <a:bodyPr/>
                    <a:lstStyle/>
                    <a:p>
                      <a:pPr>
                        <a:lnSpc>
                          <a:spcPct val="115000"/>
                        </a:lnSpc>
                        <a:spcAft>
                          <a:spcPts val="100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Nombre d’instructeur </a:t>
                      </a:r>
                      <a:r>
                        <a:rPr lang="fr-FR" sz="1000" b="1" kern="1200" dirty="0" smtClean="0">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0</a:t>
                      </a:r>
                      <a:r>
                        <a:rPr lang="fr-FR" sz="1000" dirty="0" smtClean="0">
                          <a:effectLst/>
                          <a:latin typeface="Calibri" panose="020F0502020204030204" pitchFamily="34" charset="0"/>
                          <a:ea typeface="Calibri" panose="020F0502020204030204" pitchFamily="34" charset="0"/>
                          <a:cs typeface="Times New Roman" panose="02020603050405020304" pitchFamily="18" charset="0"/>
                        </a:rPr>
                        <a:t> nationaux </a:t>
                      </a:r>
                      <a:r>
                        <a:rPr lang="fr-FR" sz="1000" dirty="0">
                          <a:effectLst/>
                          <a:latin typeface="Calibri" panose="020F0502020204030204" pitchFamily="34" charset="0"/>
                          <a:ea typeface="Calibri" panose="020F0502020204030204" pitchFamily="34" charset="0"/>
                          <a:cs typeface="Times New Roman" panose="02020603050405020304" pitchFamily="18" charset="0"/>
                        </a:rPr>
                        <a:t>actifs</a:t>
                      </a:r>
                    </a:p>
                  </a:txBody>
                  <a:tcPr marL="61858" marR="61858"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000" b="1" dirty="0">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000" b="1">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000" b="1">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000" b="1">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755">
                <a:tc>
                  <a:txBody>
                    <a:bodyPr/>
                    <a:lstStyle/>
                    <a:p>
                      <a:pPr>
                        <a:lnSpc>
                          <a:spcPct val="115000"/>
                        </a:lnSpc>
                        <a:spcAft>
                          <a:spcPts val="100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Nombre de juges </a:t>
                      </a:r>
                      <a:r>
                        <a:rPr lang="fr-FR" sz="1000" dirty="0" smtClean="0">
                          <a:effectLst/>
                          <a:latin typeface="Calibri" panose="020F0502020204030204" pitchFamily="34" charset="0"/>
                          <a:ea typeface="Calibri" panose="020F0502020204030204" pitchFamily="34" charset="0"/>
                          <a:cs typeface="Times New Roman" panose="02020603050405020304" pitchFamily="18" charset="0"/>
                        </a:rPr>
                        <a:t>actifs </a:t>
                      </a:r>
                      <a:r>
                        <a:rPr lang="fr-FR" sz="1000" b="1" kern="1200" dirty="0" smtClean="0">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8</a:t>
                      </a:r>
                      <a:endParaRPr lang="fr-FR" sz="1000" b="1" kern="1200" dirty="0">
                        <a:solidFill>
                          <a:srgbClr val="548DD4"/>
                        </a:solidFill>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000" b="1" dirty="0">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1(09) 1(31) </a:t>
                      </a:r>
                      <a:r>
                        <a:rPr lang="fr-FR" sz="1000" b="1" dirty="0" smtClean="0">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3(81</a:t>
                      </a:r>
                      <a:r>
                        <a:rPr lang="fr-FR" sz="1000" b="1" dirty="0">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000" b="1">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2(09)</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000" b="1">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000" b="1">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1(11)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666">
                <a:tc>
                  <a:txBody>
                    <a:bodyPr/>
                    <a:lstStyle/>
                    <a:p>
                      <a:pPr>
                        <a:lnSpc>
                          <a:spcPct val="115000"/>
                        </a:lnSpc>
                        <a:spcAft>
                          <a:spcPts val="100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Nombre de clubs pratiquant la discipline (section loisir et/ou compétition</a:t>
                      </a:r>
                      <a:r>
                        <a:rPr lang="fr-FR" sz="1000"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sz="1000" b="1" kern="1200" dirty="0" smtClean="0">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16</a:t>
                      </a:r>
                      <a:endParaRPr lang="fr-FR" sz="1000" b="1" kern="1200" dirty="0">
                        <a:solidFill>
                          <a:srgbClr val="548DD4"/>
                        </a:solidFill>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fr-FR" sz="1000" b="1" dirty="0">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2(09) 4(31) 1(46) </a:t>
                      </a:r>
                      <a:r>
                        <a:rPr lang="fr-FR" sz="1000" b="1" dirty="0" smtClean="0">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4(81</a:t>
                      </a:r>
                      <a:r>
                        <a:rPr lang="fr-FR" sz="1000" b="1" dirty="0">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 1(82)</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a:lnSpc>
                          <a:spcPct val="115000"/>
                        </a:lnSpc>
                        <a:spcAft>
                          <a:spcPts val="1000"/>
                        </a:spcAft>
                      </a:pPr>
                      <a:r>
                        <a:rPr lang="fr-FR" sz="1000" b="1" dirty="0">
                          <a:solidFill>
                            <a:srgbClr val="548DD4"/>
                          </a:solidFill>
                          <a:effectLst/>
                          <a:latin typeface="Calibri" panose="020F0502020204030204" pitchFamily="34" charset="0"/>
                          <a:ea typeface="Calibri" panose="020F0502020204030204" pitchFamily="34" charset="0"/>
                          <a:cs typeface="Times New Roman" panose="02020603050405020304" pitchFamily="18" charset="0"/>
                        </a:rPr>
                        <a:t>2(11) 1(30) 1(34)</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58" marR="61858"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a:txBody>
                    <a:bodyPr/>
                    <a:lstStyle/>
                    <a:p>
                      <a:endParaRPr lang="fr-FR"/>
                    </a:p>
                  </a:txBody>
                  <a:tcPr/>
                </a:tc>
              </a:tr>
            </a:tbl>
          </a:graphicData>
        </a:graphic>
      </p:graphicFrame>
    </p:spTree>
    <p:extLst>
      <p:ext uri="{BB962C8B-B14F-4D97-AF65-F5344CB8AC3E}">
        <p14:creationId xmlns:p14="http://schemas.microsoft.com/office/powerpoint/2010/main" val="608110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a:off x="4684733" y="2008508"/>
            <a:ext cx="2263761" cy="369332"/>
          </a:xfrm>
          <a:prstGeom prst="rect">
            <a:avLst/>
          </a:prstGeom>
          <a:noFill/>
        </p:spPr>
        <p:txBody>
          <a:bodyPr wrap="none" rtlCol="0">
            <a:spAutoFit/>
          </a:bodyPr>
          <a:lstStyle/>
          <a:p>
            <a:pPr algn="ctr" eaLnBrk="0" fontAlgn="base" hangingPunct="0">
              <a:spcBef>
                <a:spcPct val="0"/>
              </a:spcBef>
              <a:spcAft>
                <a:spcPct val="0"/>
              </a:spcAft>
            </a:pPr>
            <a:r>
              <a:rPr lang="fr-FR" b="1"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t>Budget saison 2019</a:t>
            </a:r>
            <a:endParaRPr lang="fr-FR" dirty="0"/>
          </a:p>
        </p:txBody>
      </p:sp>
      <p:pic>
        <p:nvPicPr>
          <p:cNvPr id="12" name="Image 5" descr="image_article17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6640" y="306921"/>
            <a:ext cx="1652904" cy="88265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cxnSp>
        <p:nvCxnSpPr>
          <p:cNvPr id="20" name="Connecteur droit 19"/>
          <p:cNvCxnSpPr/>
          <p:nvPr/>
        </p:nvCxnSpPr>
        <p:spPr>
          <a:xfrm flipV="1">
            <a:off x="939800" y="1292662"/>
            <a:ext cx="10185400" cy="2"/>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19"/>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7"/>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AutoShape 6" descr="Résultat de recherche d'images pour &quot;logo tir sur cible FFESSM&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Rectangle 24"/>
          <p:cNvSpPr>
            <a:spLocks noChangeArrowheads="1"/>
          </p:cNvSpPr>
          <p:nvPr/>
        </p:nvSpPr>
        <p:spPr bwMode="auto">
          <a:xfrm>
            <a:off x="4391655" y="-111563"/>
            <a:ext cx="3408689"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2600" b="0" i="0" u="none" strike="noStrike" cap="none" normalizeH="0" baseline="0" dirty="0" smtClean="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600" b="0" i="0" u="none" strike="noStrike" cap="none" normalizeH="0" baseline="0" dirty="0" smtClean="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rPr>
              <a:t>Commission Régionale</a:t>
            </a:r>
            <a:endParaRPr kumimoji="0" lang="fr-FR" altLang="fr-FR" sz="9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600" b="0" i="0" u="none" strike="noStrike" cap="none" normalizeH="0" baseline="0" dirty="0" smtClean="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rPr>
              <a:t>Tir Sur Cible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26" name="Image 25"/>
          <p:cNvPicPr>
            <a:picLocks noChangeAspect="1"/>
          </p:cNvPicPr>
          <p:nvPr/>
        </p:nvPicPr>
        <p:blipFill rotWithShape="1">
          <a:blip r:embed="rId3" cstate="print">
            <a:extLst>
              <a:ext uri="{28A0092B-C50C-407E-A947-70E740481C1C}">
                <a14:useLocalDpi xmlns:a14="http://schemas.microsoft.com/office/drawing/2010/main" val="0"/>
              </a:ext>
            </a:extLst>
          </a:blip>
          <a:srcRect l="15219" r="10836"/>
          <a:stretch/>
        </p:blipFill>
        <p:spPr>
          <a:xfrm>
            <a:off x="307975" y="190645"/>
            <a:ext cx="2252345" cy="1042422"/>
          </a:xfrm>
          <a:prstGeom prst="rect">
            <a:avLst/>
          </a:prstGeom>
        </p:spPr>
      </p:pic>
      <p:sp>
        <p:nvSpPr>
          <p:cNvPr id="14" name="Rectangle 9"/>
          <p:cNvSpPr>
            <a:spLocks noChangeArrowheads="1"/>
          </p:cNvSpPr>
          <p:nvPr/>
        </p:nvSpPr>
        <p:spPr bwMode="auto">
          <a:xfrm>
            <a:off x="650236" y="2751829"/>
            <a:ext cx="10891526"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buFont typeface="Wingdings" panose="05000000000000000000" pitchFamily="2" charset="2"/>
              <a:buChar char="Ø"/>
            </a:pPr>
            <a:r>
              <a:rPr lang="fr-FR" dirty="0" smtClean="0"/>
              <a:t>Budget accordé      : 2500€</a:t>
            </a:r>
          </a:p>
          <a:p>
            <a:pPr marL="285750" indent="-285750">
              <a:buFont typeface="Wingdings" panose="05000000000000000000" pitchFamily="2" charset="2"/>
              <a:buChar char="Ø"/>
            </a:pPr>
            <a:r>
              <a:rPr lang="fr-FR" dirty="0" smtClean="0"/>
              <a:t>Budget consommé : 2197€ avec 5 actions :</a:t>
            </a:r>
          </a:p>
          <a:p>
            <a:pPr marL="742950" lvl="1" indent="-285750">
              <a:buFont typeface="Wingdings" panose="05000000000000000000" pitchFamily="2" charset="2"/>
              <a:buChar char="Ø"/>
            </a:pPr>
            <a:r>
              <a:rPr lang="fr-FR" dirty="0" smtClean="0"/>
              <a:t>Vie de la commission et fonctionnement 	: 776,70 €</a:t>
            </a:r>
          </a:p>
          <a:p>
            <a:pPr marL="742950" lvl="1" indent="-285750">
              <a:buFont typeface="Wingdings" panose="05000000000000000000" pitchFamily="2" charset="2"/>
              <a:buChar char="Ø"/>
            </a:pPr>
            <a:r>
              <a:rPr lang="fr-FR" dirty="0" smtClean="0"/>
              <a:t>Formation 	 			: 126,75 €</a:t>
            </a:r>
          </a:p>
          <a:p>
            <a:pPr marL="742950" lvl="1" indent="-285750">
              <a:buFont typeface="Wingdings" panose="05000000000000000000" pitchFamily="2" charset="2"/>
              <a:buChar char="Ø"/>
            </a:pPr>
            <a:r>
              <a:rPr lang="fr-FR" dirty="0" smtClean="0"/>
              <a:t>Compétitions			: 667,89 €</a:t>
            </a:r>
          </a:p>
          <a:p>
            <a:pPr marL="742950" lvl="1" indent="-285750">
              <a:buFont typeface="Wingdings" panose="05000000000000000000" pitchFamily="2" charset="2"/>
              <a:buChar char="Ø"/>
            </a:pPr>
            <a:r>
              <a:rPr lang="fr-FR" dirty="0" smtClean="0"/>
              <a:t>Promotion et animations		: 152,80 €</a:t>
            </a:r>
          </a:p>
          <a:p>
            <a:pPr marL="742950" lvl="1" indent="-285750">
              <a:buFont typeface="Wingdings" panose="05000000000000000000" pitchFamily="2" charset="2"/>
              <a:buChar char="Ø"/>
            </a:pPr>
            <a:r>
              <a:rPr lang="fr-FR" dirty="0" smtClean="0"/>
              <a:t>Participation championnats de France	: 473,18 €</a:t>
            </a:r>
          </a:p>
        </p:txBody>
      </p:sp>
    </p:spTree>
    <p:extLst>
      <p:ext uri="{BB962C8B-B14F-4D97-AF65-F5344CB8AC3E}">
        <p14:creationId xmlns:p14="http://schemas.microsoft.com/office/powerpoint/2010/main" val="3081494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a:off x="4682425" y="2008508"/>
            <a:ext cx="2268377" cy="369332"/>
          </a:xfrm>
          <a:prstGeom prst="rect">
            <a:avLst/>
          </a:prstGeom>
          <a:noFill/>
        </p:spPr>
        <p:txBody>
          <a:bodyPr wrap="none" rtlCol="0">
            <a:spAutoFit/>
          </a:bodyPr>
          <a:lstStyle/>
          <a:p>
            <a:pPr algn="ctr" eaLnBrk="0" fontAlgn="base" hangingPunct="0">
              <a:spcBef>
                <a:spcPct val="0"/>
              </a:spcBef>
              <a:spcAft>
                <a:spcPct val="0"/>
              </a:spcAft>
            </a:pPr>
            <a:r>
              <a:rPr lang="fr-FR" b="1"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t>Projets saison 2020</a:t>
            </a:r>
            <a:endParaRPr lang="fr-FR" dirty="0"/>
          </a:p>
        </p:txBody>
      </p:sp>
      <p:sp>
        <p:nvSpPr>
          <p:cNvPr id="18" name="Rectangle 9"/>
          <p:cNvSpPr>
            <a:spLocks noChangeArrowheads="1"/>
          </p:cNvSpPr>
          <p:nvPr/>
        </p:nvSpPr>
        <p:spPr bwMode="auto">
          <a:xfrm>
            <a:off x="535937" y="2613402"/>
            <a:ext cx="1112012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buFont typeface="Wingdings" panose="05000000000000000000" pitchFamily="2" charset="2"/>
              <a:buChar char="Ø"/>
            </a:pPr>
            <a:r>
              <a:rPr lang="fr-FR" dirty="0"/>
              <a:t>Compétition régionale à Castres le </a:t>
            </a:r>
            <a:r>
              <a:rPr lang="fr-FR" dirty="0" smtClean="0"/>
              <a:t>09 </a:t>
            </a:r>
            <a:r>
              <a:rPr lang="fr-FR" dirty="0"/>
              <a:t>février</a:t>
            </a:r>
            <a:endParaRPr lang="fr-FR" b="1" dirty="0"/>
          </a:p>
          <a:p>
            <a:pPr marL="285750" lvl="0" indent="-285750">
              <a:buFont typeface="Wingdings" panose="05000000000000000000" pitchFamily="2" charset="2"/>
              <a:buChar char="Ø"/>
            </a:pPr>
            <a:r>
              <a:rPr lang="fr-FR" dirty="0" smtClean="0"/>
              <a:t>Participation à l’atelier de Tir sur Cible du challenge </a:t>
            </a:r>
            <a:r>
              <a:rPr lang="fr-FR" dirty="0" err="1" smtClean="0"/>
              <a:t>Oxyjeunes</a:t>
            </a:r>
            <a:r>
              <a:rPr lang="fr-FR" dirty="0" smtClean="0"/>
              <a:t> le 14 mars à la piscine Léo Lagrange de Toulouse</a:t>
            </a:r>
          </a:p>
          <a:p>
            <a:pPr marL="285750" lvl="0" indent="-285750">
              <a:buFont typeface="Wingdings" panose="05000000000000000000" pitchFamily="2" charset="2"/>
              <a:buChar char="Ø"/>
            </a:pPr>
            <a:r>
              <a:rPr lang="fr-FR" dirty="0" smtClean="0"/>
              <a:t>Formations </a:t>
            </a:r>
            <a:r>
              <a:rPr lang="fr-FR" dirty="0"/>
              <a:t>initiateurs + juges </a:t>
            </a:r>
            <a:r>
              <a:rPr lang="fr-FR" dirty="0" smtClean="0"/>
              <a:t> </a:t>
            </a:r>
            <a:r>
              <a:rPr lang="fr-FR" dirty="0"/>
              <a:t>à Castres </a:t>
            </a:r>
            <a:r>
              <a:rPr lang="fr-FR" dirty="0" smtClean="0"/>
              <a:t>ou Lunel : 3 et 4 Avril à Castres ou Lunel</a:t>
            </a:r>
          </a:p>
          <a:p>
            <a:pPr marL="285750" lvl="0" indent="-285750">
              <a:buFont typeface="Wingdings" panose="05000000000000000000" pitchFamily="2" charset="2"/>
              <a:buChar char="Ø"/>
            </a:pPr>
            <a:r>
              <a:rPr lang="fr-FR" dirty="0" smtClean="0"/>
              <a:t>Championnats </a:t>
            </a:r>
            <a:r>
              <a:rPr lang="fr-FR" dirty="0"/>
              <a:t>de France du </a:t>
            </a:r>
            <a:r>
              <a:rPr lang="fr-FR" dirty="0" smtClean="0"/>
              <a:t>09 </a:t>
            </a:r>
            <a:r>
              <a:rPr lang="fr-FR" dirty="0"/>
              <a:t>au </a:t>
            </a:r>
            <a:r>
              <a:rPr lang="fr-FR" dirty="0" smtClean="0"/>
              <a:t>10 </a:t>
            </a:r>
            <a:r>
              <a:rPr lang="fr-FR" dirty="0"/>
              <a:t>mai à </a:t>
            </a:r>
            <a:r>
              <a:rPr lang="fr-FR" dirty="0" smtClean="0"/>
              <a:t>Limoges</a:t>
            </a:r>
          </a:p>
          <a:p>
            <a:pPr marL="285750" lvl="0" indent="-285750">
              <a:buFont typeface="Wingdings" panose="05000000000000000000" pitchFamily="2" charset="2"/>
              <a:buChar char="Ø"/>
            </a:pPr>
            <a:r>
              <a:rPr lang="fr-FR" dirty="0" smtClean="0"/>
              <a:t>Open international des clubs du 29 et 30 mai à Caen</a:t>
            </a:r>
          </a:p>
          <a:p>
            <a:pPr marL="285750" lvl="0" indent="-285750">
              <a:buFont typeface="Wingdings" panose="05000000000000000000" pitchFamily="2" charset="2"/>
              <a:buChar char="Ø"/>
            </a:pPr>
            <a:r>
              <a:rPr lang="fr-FR" dirty="0" smtClean="0"/>
              <a:t>Promotion </a:t>
            </a:r>
            <a:r>
              <a:rPr lang="fr-FR" dirty="0"/>
              <a:t>de la discipline par des propositions </a:t>
            </a:r>
            <a:r>
              <a:rPr lang="fr-FR" dirty="0" smtClean="0"/>
              <a:t>d’initiation </a:t>
            </a:r>
            <a:r>
              <a:rPr lang="fr-FR" dirty="0"/>
              <a:t>et démonstration aux clubs ou aux scolaires </a:t>
            </a:r>
            <a:endParaRPr lang="fr-FR" dirty="0" smtClean="0"/>
          </a:p>
          <a:p>
            <a:pPr marL="285750" lvl="0" indent="-285750">
              <a:buFont typeface="Wingdings" panose="05000000000000000000" pitchFamily="2" charset="2"/>
              <a:buChar char="Ø"/>
            </a:pPr>
            <a:r>
              <a:rPr lang="fr-FR" dirty="0" smtClean="0"/>
              <a:t>Etendre la pratique du Tir Sur Cible dans la région et essayer de présenter de jeunes compétiteurs au critérium national</a:t>
            </a:r>
          </a:p>
        </p:txBody>
      </p:sp>
      <p:pic>
        <p:nvPicPr>
          <p:cNvPr id="12" name="Image 5" descr="image_article17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6640" y="306921"/>
            <a:ext cx="1652904" cy="88265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cxnSp>
        <p:nvCxnSpPr>
          <p:cNvPr id="20" name="Connecteur droit 19"/>
          <p:cNvCxnSpPr/>
          <p:nvPr/>
        </p:nvCxnSpPr>
        <p:spPr>
          <a:xfrm flipV="1">
            <a:off x="939800" y="1292662"/>
            <a:ext cx="10185400" cy="2"/>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19"/>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7"/>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AutoShape 6" descr="Résultat de recherche d'images pour &quot;logo tir sur cible FFESSM&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Rectangle 24"/>
          <p:cNvSpPr>
            <a:spLocks noChangeArrowheads="1"/>
          </p:cNvSpPr>
          <p:nvPr/>
        </p:nvSpPr>
        <p:spPr bwMode="auto">
          <a:xfrm>
            <a:off x="4391655" y="-111563"/>
            <a:ext cx="3408689"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2600" b="0" i="0" u="none" strike="noStrike" cap="none" normalizeH="0" baseline="0" dirty="0" smtClean="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600" b="0" i="0" u="none" strike="noStrike" cap="none" normalizeH="0" baseline="0" dirty="0" smtClean="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rPr>
              <a:t>Commission Régionale</a:t>
            </a:r>
            <a:endParaRPr kumimoji="0" lang="fr-FR" altLang="fr-FR" sz="9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600" b="0" i="0" u="none" strike="noStrike" cap="none" normalizeH="0" baseline="0" dirty="0" smtClean="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rPr>
              <a:t>Tir Sur Cible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26" name="Image 25"/>
          <p:cNvPicPr>
            <a:picLocks noChangeAspect="1"/>
          </p:cNvPicPr>
          <p:nvPr/>
        </p:nvPicPr>
        <p:blipFill rotWithShape="1">
          <a:blip r:embed="rId3" cstate="print">
            <a:extLst>
              <a:ext uri="{28A0092B-C50C-407E-A947-70E740481C1C}">
                <a14:useLocalDpi xmlns:a14="http://schemas.microsoft.com/office/drawing/2010/main" val="0"/>
              </a:ext>
            </a:extLst>
          </a:blip>
          <a:srcRect l="15219" r="10836"/>
          <a:stretch/>
        </p:blipFill>
        <p:spPr>
          <a:xfrm>
            <a:off x="307975" y="190645"/>
            <a:ext cx="2252345" cy="1042422"/>
          </a:xfrm>
          <a:prstGeom prst="rect">
            <a:avLst/>
          </a:prstGeom>
        </p:spPr>
      </p:pic>
    </p:spTree>
    <p:extLst>
      <p:ext uri="{BB962C8B-B14F-4D97-AF65-F5344CB8AC3E}">
        <p14:creationId xmlns:p14="http://schemas.microsoft.com/office/powerpoint/2010/main" val="114850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5265303" y="1577874"/>
            <a:ext cx="1534394" cy="369332"/>
          </a:xfrm>
          <a:prstGeom prst="rect">
            <a:avLst/>
          </a:prstGeom>
          <a:noFill/>
        </p:spPr>
        <p:txBody>
          <a:bodyPr wrap="none" rtlCol="0">
            <a:spAutoFit/>
          </a:bodyPr>
          <a:lstStyle/>
          <a:p>
            <a:pPr algn="ctr" eaLnBrk="0" fontAlgn="base" hangingPunct="0">
              <a:spcBef>
                <a:spcPct val="0"/>
              </a:spcBef>
              <a:spcAft>
                <a:spcPct val="0"/>
              </a:spcAft>
            </a:pPr>
            <a:r>
              <a:rPr lang="fr-FR" b="1"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t>Budget 2020</a:t>
            </a:r>
            <a:endParaRPr lang="fr-FR" dirty="0"/>
          </a:p>
        </p:txBody>
      </p:sp>
      <p:sp>
        <p:nvSpPr>
          <p:cNvPr id="13" name="Rectangle 9"/>
          <p:cNvSpPr>
            <a:spLocks noChangeArrowheads="1"/>
          </p:cNvSpPr>
          <p:nvPr/>
        </p:nvSpPr>
        <p:spPr bwMode="auto">
          <a:xfrm>
            <a:off x="535937" y="2106201"/>
            <a:ext cx="11325246"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dirty="0" smtClean="0"/>
              <a:t>Il est nécessaire d’acheter</a:t>
            </a:r>
            <a:r>
              <a:rPr lang="fr-FR" dirty="0"/>
              <a:t> :</a:t>
            </a:r>
          </a:p>
          <a:p>
            <a:pPr marL="285750" lvl="0" indent="-285750">
              <a:buFont typeface="Wingdings" panose="05000000000000000000" pitchFamily="2" charset="2"/>
              <a:buChar char="Ø"/>
            </a:pPr>
            <a:r>
              <a:rPr lang="fr-FR" dirty="0"/>
              <a:t>2 arbalètes </a:t>
            </a:r>
            <a:r>
              <a:rPr lang="fr-FR" dirty="0" smtClean="0"/>
              <a:t>pour </a:t>
            </a:r>
            <a:r>
              <a:rPr lang="fr-FR" dirty="0"/>
              <a:t>remplacer 1 arbalète HS + 1 </a:t>
            </a:r>
            <a:r>
              <a:rPr lang="fr-FR" dirty="0" smtClean="0"/>
              <a:t>nouvelle</a:t>
            </a:r>
          </a:p>
          <a:p>
            <a:pPr marL="285750" lvl="0" indent="-285750">
              <a:buFont typeface="Wingdings" panose="05000000000000000000" pitchFamily="2" charset="2"/>
              <a:buChar char="Ø"/>
            </a:pPr>
            <a:r>
              <a:rPr lang="fr-FR" dirty="0"/>
              <a:t>c</a:t>
            </a:r>
            <a:r>
              <a:rPr lang="fr-FR" dirty="0" smtClean="0"/>
              <a:t>onsommables pour arbalètes : sandows, obus, amortisseurs, fil, flèches</a:t>
            </a:r>
          </a:p>
          <a:p>
            <a:pPr marL="285750" lvl="0" indent="-285750">
              <a:buFont typeface="Wingdings" panose="05000000000000000000" pitchFamily="2" charset="2"/>
              <a:buChar char="Ø"/>
            </a:pPr>
            <a:r>
              <a:rPr lang="fr-FR" dirty="0" smtClean="0"/>
              <a:t>matériel </a:t>
            </a:r>
            <a:r>
              <a:rPr lang="fr-FR" dirty="0"/>
              <a:t>pour la ciblerie (</a:t>
            </a:r>
            <a:r>
              <a:rPr lang="fr-FR" dirty="0" smtClean="0"/>
              <a:t>plaques styrène</a:t>
            </a:r>
            <a:r>
              <a:rPr lang="fr-FR" dirty="0"/>
              <a:t> </a:t>
            </a:r>
            <a:r>
              <a:rPr lang="fr-FR" dirty="0" smtClean="0"/>
              <a:t>et porte cible)</a:t>
            </a:r>
          </a:p>
          <a:p>
            <a:pPr marL="285750" lvl="0" indent="-285750">
              <a:buFont typeface="Wingdings" panose="05000000000000000000" pitchFamily="2" charset="2"/>
              <a:buChar char="Ø"/>
            </a:pPr>
            <a:r>
              <a:rPr lang="fr-FR" dirty="0" smtClean="0"/>
              <a:t>Pieds à coulisse pour nouveau système de </a:t>
            </a:r>
            <a:r>
              <a:rPr lang="fr-FR" dirty="0" err="1" smtClean="0"/>
              <a:t>pigeage</a:t>
            </a:r>
            <a:endParaRPr lang="fr-FR" dirty="0"/>
          </a:p>
          <a:p>
            <a:r>
              <a:rPr lang="fr-FR" dirty="0"/>
              <a:t> </a:t>
            </a:r>
          </a:p>
          <a:p>
            <a:r>
              <a:rPr lang="fr-FR" dirty="0" smtClean="0"/>
              <a:t>Ce matériel sert à prêter </a:t>
            </a:r>
            <a:r>
              <a:rPr lang="fr-FR" dirty="0"/>
              <a:t>du matériel aux clubs </a:t>
            </a:r>
            <a:r>
              <a:rPr lang="fr-FR" dirty="0" smtClean="0"/>
              <a:t>qui débutent l’activité : </a:t>
            </a:r>
            <a:r>
              <a:rPr lang="fr-FR" dirty="0"/>
              <a:t>attention seulement sous la responsabilité d’un initiateur TSC. </a:t>
            </a:r>
          </a:p>
          <a:p>
            <a:r>
              <a:rPr lang="fr-FR" dirty="0" smtClean="0"/>
              <a:t>Pas </a:t>
            </a:r>
            <a:r>
              <a:rPr lang="fr-FR" dirty="0"/>
              <a:t>de tir et arbalètes </a:t>
            </a:r>
            <a:r>
              <a:rPr lang="fr-FR" dirty="0" smtClean="0"/>
              <a:t>servent </a:t>
            </a:r>
            <a:r>
              <a:rPr lang="fr-FR" dirty="0"/>
              <a:t>également lors des </a:t>
            </a:r>
            <a:r>
              <a:rPr lang="fr-FR" dirty="0" smtClean="0"/>
              <a:t>compétitions et des rencontres comme </a:t>
            </a:r>
            <a:r>
              <a:rPr lang="fr-FR" dirty="0" err="1" smtClean="0"/>
              <a:t>Oxyjeunes</a:t>
            </a:r>
            <a:r>
              <a:rPr lang="fr-FR" dirty="0" smtClean="0"/>
              <a:t> et pour les démonstrations dans les clubs.</a:t>
            </a:r>
            <a:endParaRPr lang="fr-FR" dirty="0"/>
          </a:p>
          <a:p>
            <a:endParaRPr lang="fr-FR" dirty="0" smtClean="0"/>
          </a:p>
          <a:p>
            <a:endParaRPr lang="fr-FR" dirty="0" smtClean="0"/>
          </a:p>
        </p:txBody>
      </p:sp>
      <p:pic>
        <p:nvPicPr>
          <p:cNvPr id="16" name="Image 5" descr="image_article17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6640" y="306921"/>
            <a:ext cx="1652904" cy="88265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cxnSp>
        <p:nvCxnSpPr>
          <p:cNvPr id="20" name="Connecteur droit 19"/>
          <p:cNvCxnSpPr/>
          <p:nvPr/>
        </p:nvCxnSpPr>
        <p:spPr>
          <a:xfrm flipV="1">
            <a:off x="939800" y="1292662"/>
            <a:ext cx="10185400" cy="2"/>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19"/>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7"/>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AutoShape 6" descr="Résultat de recherche d'images pour &quot;logo tir sur cible FFESSM&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Rectangle 24"/>
          <p:cNvSpPr>
            <a:spLocks noChangeArrowheads="1"/>
          </p:cNvSpPr>
          <p:nvPr/>
        </p:nvSpPr>
        <p:spPr bwMode="auto">
          <a:xfrm>
            <a:off x="4391655" y="-111563"/>
            <a:ext cx="3408689"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2600" b="0" i="0" u="none" strike="noStrike" cap="none" normalizeH="0" baseline="0" dirty="0" smtClean="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600" b="0" i="0" u="none" strike="noStrike" cap="none" normalizeH="0" baseline="0" dirty="0" smtClean="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rPr>
              <a:t>Commission Régionale</a:t>
            </a:r>
            <a:endParaRPr kumimoji="0" lang="fr-FR" altLang="fr-FR" sz="9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600" b="0" i="0" u="none" strike="noStrike" cap="none" normalizeH="0" baseline="0" dirty="0" smtClean="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rPr>
              <a:t>Tir Sur Cible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26" name="Image 25"/>
          <p:cNvPicPr>
            <a:picLocks noChangeAspect="1"/>
          </p:cNvPicPr>
          <p:nvPr/>
        </p:nvPicPr>
        <p:blipFill rotWithShape="1">
          <a:blip r:embed="rId3" cstate="print">
            <a:extLst>
              <a:ext uri="{28A0092B-C50C-407E-A947-70E740481C1C}">
                <a14:useLocalDpi xmlns:a14="http://schemas.microsoft.com/office/drawing/2010/main" val="0"/>
              </a:ext>
            </a:extLst>
          </a:blip>
          <a:srcRect l="15219" r="10836"/>
          <a:stretch/>
        </p:blipFill>
        <p:spPr>
          <a:xfrm>
            <a:off x="307975" y="190645"/>
            <a:ext cx="2252345" cy="1042422"/>
          </a:xfrm>
          <a:prstGeom prst="rect">
            <a:avLst/>
          </a:prstGeom>
        </p:spPr>
      </p:pic>
    </p:spTree>
    <p:extLst>
      <p:ext uri="{BB962C8B-B14F-4D97-AF65-F5344CB8AC3E}">
        <p14:creationId xmlns:p14="http://schemas.microsoft.com/office/powerpoint/2010/main" val="2225895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2211</TotalTime>
  <Words>617</Words>
  <Application>Microsoft Office PowerPoint</Application>
  <PresentationFormat>Grand écran</PresentationFormat>
  <Paragraphs>132</Paragraphs>
  <Slides>10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10</vt:i4>
      </vt:variant>
    </vt:vector>
  </HeadingPairs>
  <TitlesOfParts>
    <vt:vector size="18" baseType="lpstr">
      <vt:lpstr>Arial</vt:lpstr>
      <vt:lpstr>Calibri</vt:lpstr>
      <vt:lpstr>Calibri Light</vt:lpstr>
      <vt:lpstr>Cambria</vt:lpstr>
      <vt:lpstr>Comic Sans MS</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dc:creator>
  <cp:lastModifiedBy>Laur</cp:lastModifiedBy>
  <cp:revision>114</cp:revision>
  <cp:lastPrinted>2019-11-17T07:42:21Z</cp:lastPrinted>
  <dcterms:created xsi:type="dcterms:W3CDTF">2017-03-18T00:42:44Z</dcterms:created>
  <dcterms:modified xsi:type="dcterms:W3CDTF">2020-03-02T07:13:08Z</dcterms:modified>
</cp:coreProperties>
</file>