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2" r:id="rId3"/>
    <p:sldId id="259" r:id="rId4"/>
    <p:sldId id="261" r:id="rId5"/>
    <p:sldId id="262" r:id="rId6"/>
    <p:sldId id="263" r:id="rId7"/>
    <p:sldId id="264" r:id="rId8"/>
    <p:sldId id="271" r:id="rId9"/>
    <p:sldId id="267" r:id="rId10"/>
    <p:sldId id="265" r:id="rId11"/>
    <p:sldId id="270" r:id="rId12"/>
    <p:sldId id="269" r:id="rId13"/>
    <p:sldId id="274" r:id="rId14"/>
    <p:sldId id="273" r:id="rId15"/>
  </p:sldIdLst>
  <p:sldSz cx="12192000" cy="6858000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29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556" autoAdjust="0"/>
  </p:normalViewPr>
  <p:slideViewPr>
    <p:cSldViewPr snapToGrid="0">
      <p:cViewPr varScale="1">
        <p:scale>
          <a:sx n="72" d="100"/>
          <a:sy n="72" d="100"/>
        </p:scale>
        <p:origin x="79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D1B27-D3F4-4924-BC3B-7D1305034682}" type="datetimeFigureOut">
              <a:rPr lang="fr-FR"/>
              <a:pPr>
                <a:defRPr/>
              </a:pPr>
              <a:t>02/03/2020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0E986-7221-4ED4-9714-2F2C7E6148B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B55FF-53CF-493C-952D-7B91C08BD679}" type="datetimeFigureOut">
              <a:rPr lang="fr-FR"/>
              <a:pPr>
                <a:defRPr/>
              </a:pPr>
              <a:t>02/03/2020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C6DE9-F786-4C69-8778-59400DBE36A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61225-ABD8-4525-9E92-DE262C3C9E5C}" type="datetimeFigureOut">
              <a:rPr lang="fr-FR"/>
              <a:pPr>
                <a:defRPr/>
              </a:pPr>
              <a:t>02/03/2020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F6327-9E54-4875-A507-C1CA446ECAE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5D5AA-1A02-4101-BD12-8D5994FD1480}" type="datetimeFigureOut">
              <a:rPr lang="fr-FR"/>
              <a:pPr>
                <a:defRPr/>
              </a:pPr>
              <a:t>02/03/2020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28A8B-F5F5-4F7B-8FF2-64733A0E22E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36B98-3E73-4E44-B5CD-113C7D757414}" type="datetimeFigureOut">
              <a:rPr lang="fr-FR"/>
              <a:pPr>
                <a:defRPr/>
              </a:pPr>
              <a:t>02/03/2020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DA54E-BD36-4F65-A987-7DEC3972F0C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CF3D0-8D3F-47E1-BCC2-7AC118724C09}" type="datetimeFigureOut">
              <a:rPr lang="fr-FR"/>
              <a:pPr>
                <a:defRPr/>
              </a:pPr>
              <a:t>02/03/2020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9731F-1C16-476A-AF8E-02B51F2A290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3712C-DD9A-482B-A198-A5056427D8A9}" type="datetimeFigureOut">
              <a:rPr lang="fr-FR"/>
              <a:pPr>
                <a:defRPr/>
              </a:pPr>
              <a:t>02/03/2020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E6DD0-7DF7-472F-9683-2D23FAD96EB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12885-FC01-44A7-9911-12C5851656BA}" type="datetimeFigureOut">
              <a:rPr lang="fr-FR"/>
              <a:pPr>
                <a:defRPr/>
              </a:pPr>
              <a:t>02/03/2020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9B547-D093-43E4-8EAE-B67A4223604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7F7A7-2F13-4A55-8458-28F31FECE097}" type="datetimeFigureOut">
              <a:rPr lang="fr-FR"/>
              <a:pPr>
                <a:defRPr/>
              </a:pPr>
              <a:t>02/03/2020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892E8-5C28-4688-A0E1-D26E4B93758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30FE8-CD39-42DF-A3F9-ABE59D0BA072}" type="datetimeFigureOut">
              <a:rPr lang="fr-FR"/>
              <a:pPr>
                <a:defRPr/>
              </a:pPr>
              <a:t>02/03/2020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29664-6FCF-4F7E-B137-75E1E1A6865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5AD0C-61EF-4558-9EE5-2866EEA74C61}" type="datetimeFigureOut">
              <a:rPr lang="fr-FR"/>
              <a:pPr>
                <a:defRPr/>
              </a:pPr>
              <a:t>02/03/2020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98FAC-7F52-4054-9939-F58BCBB65E1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3FD70BB-E176-47D2-9473-4F6D10719197}" type="datetimeFigureOut">
              <a:rPr lang="fr-FR"/>
              <a:pPr>
                <a:defRPr/>
              </a:pPr>
              <a:t>02/03/2020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C829191-B251-4705-8092-E4A6FEC2119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.png"/><Relationship Id="rId7" Type="http://schemas.openxmlformats.org/officeDocument/2006/relationships/image" Target="../media/image33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8.png"/><Relationship Id="rId7" Type="http://schemas.openxmlformats.org/officeDocument/2006/relationships/image" Target="../media/image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image" Target="../media/image43.png"/><Relationship Id="rId5" Type="http://schemas.openxmlformats.org/officeDocument/2006/relationships/image" Target="../media/image39.png"/><Relationship Id="rId10" Type="http://schemas.openxmlformats.org/officeDocument/2006/relationships/image" Target="../media/image42.png"/><Relationship Id="rId4" Type="http://schemas.openxmlformats.org/officeDocument/2006/relationships/image" Target="../media/image2.png"/><Relationship Id="rId9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 : coins arrondis 13"/>
          <p:cNvSpPr/>
          <p:nvPr/>
        </p:nvSpPr>
        <p:spPr>
          <a:xfrm>
            <a:off x="120650" y="68263"/>
            <a:ext cx="2857500" cy="10271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" name="Rectangle : coins arrondis 2"/>
          <p:cNvSpPr/>
          <p:nvPr/>
        </p:nvSpPr>
        <p:spPr>
          <a:xfrm>
            <a:off x="2747963" y="1906588"/>
            <a:ext cx="6881812" cy="24749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grpSp>
        <p:nvGrpSpPr>
          <p:cNvPr id="13316" name="Groupe 1"/>
          <p:cNvGrpSpPr>
            <a:grpSpLocks/>
          </p:cNvGrpSpPr>
          <p:nvPr/>
        </p:nvGrpSpPr>
        <p:grpSpPr bwMode="auto">
          <a:xfrm>
            <a:off x="120650" y="-73025"/>
            <a:ext cx="2990850" cy="1289050"/>
            <a:chOff x="120422" y="-72770"/>
            <a:chExt cx="2990825" cy="1288073"/>
          </a:xfrm>
        </p:grpSpPr>
        <p:pic>
          <p:nvPicPr>
            <p:cNvPr id="13318" name="Image 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59619" y="184740"/>
              <a:ext cx="796320" cy="796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9" name="Image 10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823174" y="-72770"/>
              <a:ext cx="1288073" cy="1288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" name="Image 1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0422" y="145375"/>
              <a:ext cx="835684" cy="835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317" name="ZoneTexte 19"/>
          <p:cNvSpPr txBox="1">
            <a:spLocks noChangeArrowheads="1"/>
          </p:cNvSpPr>
          <p:nvPr/>
        </p:nvSpPr>
        <p:spPr bwMode="auto">
          <a:xfrm>
            <a:off x="2419350" y="1997075"/>
            <a:ext cx="7362825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800">
                <a:latin typeface="Calibri" pitchFamily="34" charset="0"/>
              </a:rPr>
              <a:t>Rapport de la commission nationale de Tir sur cible subaquatique.</a:t>
            </a:r>
            <a:br>
              <a:rPr lang="fr-FR">
                <a:latin typeface="Calibri" pitchFamily="34" charset="0"/>
              </a:rPr>
            </a:br>
            <a:br>
              <a:rPr lang="fr-FR">
                <a:latin typeface="Calibri" pitchFamily="34" charset="0"/>
              </a:rPr>
            </a:br>
            <a:endParaRPr lang="fr-FR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392988" y="0"/>
            <a:ext cx="4799012" cy="6858000"/>
          </a:xfrm>
          <a:prstGeom prst="rect">
            <a:avLst/>
          </a:prstGeom>
          <a:solidFill>
            <a:srgbClr val="0E29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>
                <a:latin typeface="Bahnschrift SemiLight Condensed" panose="020B0502040204020203" pitchFamily="34" charset="0"/>
              </a:rPr>
              <a:t>Initiations en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>
                <a:latin typeface="Bahnschrift SemiLight Condensed" panose="020B0502040204020203" pitchFamily="34" charset="0"/>
              </a:rPr>
              <a:t> MARTINIQUE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dirty="0">
              <a:latin typeface="Bahnschrift SemiLight Condensed" panose="020B0502040204020203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dirty="0">
              <a:latin typeface="Bahnschrift SemiLight Condensed" panose="020B0502040204020203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dirty="0">
              <a:latin typeface="Bahnschrift SemiLight Condensed" panose="020B0502040204020203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dirty="0">
              <a:latin typeface="Bahnschrift SemiLight Condensed" panose="020B0502040204020203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dirty="0">
              <a:latin typeface="Bahnschrift SemiLight Condensed" panose="020B0502040204020203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dirty="0">
              <a:latin typeface="Bahnschrift SemiLight Condensed" panose="020B0502040204020203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dirty="0">
              <a:latin typeface="Bahnschrift SemiLight Condensed" panose="020B0502040204020203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dirty="0">
              <a:latin typeface="Bahnschrift SemiLight Condensed" panose="020B0502040204020203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dirty="0">
              <a:latin typeface="Bahnschrift SemiLight Condensed" panose="020B0502040204020203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dirty="0">
              <a:latin typeface="Bahnschrift SemiLight Condensed" panose="020B0502040204020203" pitchFamily="34" charset="0"/>
            </a:endParaRPr>
          </a:p>
        </p:txBody>
      </p:sp>
      <p:pic>
        <p:nvPicPr>
          <p:cNvPr id="22530" name="Image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62900" y="2638425"/>
            <a:ext cx="3659188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531" name="Groupe 13"/>
          <p:cNvGrpSpPr>
            <a:grpSpLocks/>
          </p:cNvGrpSpPr>
          <p:nvPr/>
        </p:nvGrpSpPr>
        <p:grpSpPr bwMode="auto">
          <a:xfrm>
            <a:off x="120650" y="-73025"/>
            <a:ext cx="2990850" cy="1289050"/>
            <a:chOff x="120422" y="-72770"/>
            <a:chExt cx="2990825" cy="1288073"/>
          </a:xfrm>
        </p:grpSpPr>
        <p:pic>
          <p:nvPicPr>
            <p:cNvPr id="22536" name="Image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59619" y="184740"/>
              <a:ext cx="796320" cy="796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7" name="Image 15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823174" y="-72770"/>
              <a:ext cx="1288073" cy="1288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8" name="Image 1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0422" y="145375"/>
              <a:ext cx="835684" cy="835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532" name="ZoneTexte 18"/>
          <p:cNvSpPr txBox="1">
            <a:spLocks noChangeArrowheads="1"/>
          </p:cNvSpPr>
          <p:nvPr/>
        </p:nvSpPr>
        <p:spPr bwMode="auto">
          <a:xfrm>
            <a:off x="487363" y="973138"/>
            <a:ext cx="64658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>
                <a:latin typeface="Calibri" pitchFamily="34" charset="0"/>
              </a:rPr>
              <a:t>Avec le soutien de la COMMASUB , de Michel TOULA président de la commission régionale .</a:t>
            </a:r>
          </a:p>
          <a:p>
            <a:pPr algn="ctr"/>
            <a:r>
              <a:rPr lang="fr-FR">
                <a:latin typeface="Calibri" pitchFamily="34" charset="0"/>
              </a:rPr>
              <a:t> Jean Gilles YVER a profité d’un séjour en MARTINIQUE pour promouvoir la discipline du TSC envers un jeune public.</a:t>
            </a:r>
          </a:p>
        </p:txBody>
      </p:sp>
      <p:pic>
        <p:nvPicPr>
          <p:cNvPr id="22533" name="Image 2"/>
          <p:cNvPicPr>
            <a:picLocks noChangeAspect="1"/>
          </p:cNvPicPr>
          <p:nvPr/>
        </p:nvPicPr>
        <p:blipFill>
          <a:blip r:embed="rId6"/>
          <a:srcRect t="28922"/>
          <a:stretch>
            <a:fillRect/>
          </a:stretch>
        </p:blipFill>
        <p:spPr bwMode="auto">
          <a:xfrm>
            <a:off x="160338" y="4848225"/>
            <a:ext cx="3476625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Image 19"/>
          <p:cNvPicPr>
            <a:picLocks noChangeAspect="1"/>
          </p:cNvPicPr>
          <p:nvPr/>
        </p:nvPicPr>
        <p:blipFill>
          <a:blip r:embed="rId7"/>
          <a:srcRect l="13812" t="6651" b="6041"/>
          <a:stretch>
            <a:fillRect/>
          </a:stretch>
        </p:blipFill>
        <p:spPr bwMode="auto">
          <a:xfrm>
            <a:off x="160338" y="2135188"/>
            <a:ext cx="3476625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Image 2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09988" y="2135188"/>
            <a:ext cx="3425825" cy="456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392988" y="0"/>
            <a:ext cx="4799012" cy="6858000"/>
          </a:xfrm>
          <a:prstGeom prst="rect">
            <a:avLst/>
          </a:prstGeom>
          <a:solidFill>
            <a:srgbClr val="0E29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>
                <a:latin typeface="Bahnschrift SemiLight Condensed" panose="020B0502040204020203" pitchFamily="34" charset="0"/>
              </a:rPr>
              <a:t>Les cartes de niveau de pratique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dirty="0">
              <a:latin typeface="Bahnschrift SemiLight Condensed" panose="020B0502040204020203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dirty="0">
              <a:latin typeface="Bahnschrift SemiLight Condensed" panose="020B0502040204020203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dirty="0">
              <a:latin typeface="Bahnschrift SemiLight Condensed" panose="020B0502040204020203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dirty="0">
              <a:latin typeface="Bahnschrift SemiLight Condensed" panose="020B0502040204020203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dirty="0">
              <a:latin typeface="Bahnschrift SemiLight Condensed" panose="020B0502040204020203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dirty="0">
              <a:latin typeface="Bahnschrift SemiLight Condensed" panose="020B0502040204020203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dirty="0">
              <a:latin typeface="Bahnschrift SemiLight Condensed" panose="020B0502040204020203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dirty="0">
              <a:latin typeface="Bahnschrift SemiLight Condensed" panose="020B0502040204020203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dirty="0">
              <a:latin typeface="Bahnschrift SemiLight Condensed" panose="020B0502040204020203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dirty="0">
              <a:latin typeface="Bahnschrift SemiLight Condensed" panose="020B0502040204020203" pitchFamily="34" charset="0"/>
            </a:endParaRPr>
          </a:p>
        </p:txBody>
      </p:sp>
      <p:grpSp>
        <p:nvGrpSpPr>
          <p:cNvPr id="23554" name="Groupe 13"/>
          <p:cNvGrpSpPr>
            <a:grpSpLocks/>
          </p:cNvGrpSpPr>
          <p:nvPr/>
        </p:nvGrpSpPr>
        <p:grpSpPr bwMode="auto">
          <a:xfrm>
            <a:off x="120650" y="-73025"/>
            <a:ext cx="2990850" cy="1289050"/>
            <a:chOff x="120422" y="-72770"/>
            <a:chExt cx="2990825" cy="1288073"/>
          </a:xfrm>
        </p:grpSpPr>
        <p:pic>
          <p:nvPicPr>
            <p:cNvPr id="23558" name="Image 1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59619" y="184740"/>
              <a:ext cx="796320" cy="796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59" name="Image 1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23174" y="-72770"/>
              <a:ext cx="1288073" cy="1288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0" name="Image 1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0422" y="145375"/>
              <a:ext cx="835684" cy="835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555" name="ZoneTexte 17"/>
          <p:cNvSpPr txBox="1">
            <a:spLocks noChangeArrowheads="1"/>
          </p:cNvSpPr>
          <p:nvPr/>
        </p:nvSpPr>
        <p:spPr bwMode="auto">
          <a:xfrm>
            <a:off x="425450" y="1363663"/>
            <a:ext cx="64658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>
                <a:latin typeface="Calibri" pitchFamily="34" charset="0"/>
              </a:rPr>
              <a:t>Mise en place des formations de tireur d’or et de tireur niveau 1 pour les compétiteurs : Un impératif pour la bonne marche et la sécurité des compétitions de tir subaquatique.</a:t>
            </a:r>
          </a:p>
        </p:txBody>
      </p:sp>
      <p:pic>
        <p:nvPicPr>
          <p:cNvPr id="23556" name="Imag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5900" y="2670175"/>
            <a:ext cx="6884988" cy="387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Espace réservé pour une image  7"/>
          <p:cNvPicPr>
            <a:picLocks noChangeAspect="1"/>
          </p:cNvPicPr>
          <p:nvPr/>
        </p:nvPicPr>
        <p:blipFill>
          <a:blip r:embed="rId6"/>
          <a:srcRect l="3333" r="3333"/>
          <a:stretch>
            <a:fillRect/>
          </a:stretch>
        </p:blipFill>
        <p:spPr bwMode="auto">
          <a:xfrm>
            <a:off x="8164513" y="1558925"/>
            <a:ext cx="325596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392988" y="0"/>
            <a:ext cx="4799012" cy="6858000"/>
          </a:xfrm>
          <a:prstGeom prst="rect">
            <a:avLst/>
          </a:prstGeom>
          <a:solidFill>
            <a:srgbClr val="0E29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>
                <a:latin typeface="Bahnschrift SemiLight Condensed" panose="020B0502040204020203" pitchFamily="34" charset="0"/>
              </a:rPr>
              <a:t>Open International 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>
                <a:latin typeface="Bahnschrift SemiLight Condensed" panose="020B0502040204020203" pitchFamily="34" charset="0"/>
              </a:rPr>
              <a:t>Tir sur cible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>
                <a:latin typeface="Bahnschrift SemiLight Condensed" panose="020B0502040204020203" pitchFamily="34" charset="0"/>
              </a:rPr>
              <a:t>Subaquatique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dirty="0">
              <a:latin typeface="Bahnschrift SemiLight Condensed" panose="020B0502040204020203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dirty="0">
              <a:latin typeface="Bahnschrift SemiLight Condensed" panose="020B0502040204020203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dirty="0">
              <a:latin typeface="Bahnschrift SemiLight Condensed" panose="020B0502040204020203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dirty="0">
              <a:latin typeface="Bahnschrift SemiLight Condensed" panose="020B0502040204020203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dirty="0">
              <a:latin typeface="Bahnschrift SemiLight Condensed" panose="020B0502040204020203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>
                <a:latin typeface="Bahnschrift SemiLight Condensed" panose="020B0502040204020203" pitchFamily="34" charset="0"/>
              </a:rPr>
              <a:t>29/30/31 mai 2020 à CAEN</a:t>
            </a:r>
          </a:p>
        </p:txBody>
      </p:sp>
      <p:pic>
        <p:nvPicPr>
          <p:cNvPr id="24578" name="Imag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1288" y="6078538"/>
            <a:ext cx="78105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Imag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8238" y="6081713"/>
            <a:ext cx="776287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Imag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89100" y="6091238"/>
            <a:ext cx="766763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Imag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25938" y="5969000"/>
            <a:ext cx="890587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Imag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41688" y="5973763"/>
            <a:ext cx="885825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Imag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55863" y="5854700"/>
            <a:ext cx="10033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Imag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69963" y="6124575"/>
            <a:ext cx="7334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Image 1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782050" y="2808288"/>
            <a:ext cx="1936750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Image 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61950" y="936625"/>
            <a:ext cx="679450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13" descr="Logo_CMAS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87325" y="6157913"/>
            <a:ext cx="638175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392988" y="0"/>
            <a:ext cx="4799012" cy="6858000"/>
          </a:xfrm>
          <a:prstGeom prst="rect">
            <a:avLst/>
          </a:prstGeom>
          <a:solidFill>
            <a:srgbClr val="0E29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fr-FR" sz="3200">
                <a:solidFill>
                  <a:srgbClr val="FFFFFF"/>
                </a:solidFill>
                <a:latin typeface="Bahnschrift SemiLight Condensed"/>
              </a:rPr>
              <a:t>La carte des clubs +les Dom Tom</a:t>
            </a:r>
          </a:p>
          <a:p>
            <a:pPr marL="342900" indent="-342900" algn="ctr">
              <a:defRPr/>
            </a:pPr>
            <a:endParaRPr lang="fr-FR" sz="3200">
              <a:solidFill>
                <a:srgbClr val="FFFFFF"/>
              </a:solidFill>
              <a:latin typeface="Bahnschrift SemiLight Condensed"/>
            </a:endParaRPr>
          </a:p>
          <a:p>
            <a:pPr marL="342900" indent="-342900" algn="ctr">
              <a:buFontTx/>
              <a:buAutoNum type="arabicPlain" startAt="44"/>
              <a:defRPr/>
            </a:pPr>
            <a:r>
              <a:rPr lang="fr-FR" sz="3200">
                <a:solidFill>
                  <a:srgbClr val="FFFFFF"/>
                </a:solidFill>
                <a:latin typeface="Bahnschrift SemiLight Condensed"/>
              </a:rPr>
              <a:t> COMPETITIONS inscrites au calendrier national  </a:t>
            </a:r>
          </a:p>
          <a:p>
            <a:pPr marL="342900" indent="-342900" algn="ctr">
              <a:buFontTx/>
              <a:buAutoNum type="arabicPlain" startAt="44"/>
              <a:defRPr/>
            </a:pPr>
            <a:endParaRPr lang="fr-FR" sz="3200">
              <a:solidFill>
                <a:srgbClr val="FFFFFF"/>
              </a:solidFill>
              <a:latin typeface="Bahnschrift SemiLight Condensed"/>
            </a:endParaRPr>
          </a:p>
          <a:p>
            <a:pPr marL="342900" indent="-342900" algn="ctr">
              <a:defRPr/>
            </a:pPr>
            <a:r>
              <a:rPr lang="fr-FR" sz="3200">
                <a:solidFill>
                  <a:srgbClr val="FFFFFF"/>
                </a:solidFill>
                <a:latin typeface="Bahnschrift SemiLight Condensed"/>
              </a:rPr>
              <a:t>797 COMPETITEURS</a:t>
            </a:r>
          </a:p>
          <a:p>
            <a:pPr marL="342900" indent="-342900" algn="ctr">
              <a:defRPr/>
            </a:pPr>
            <a:r>
              <a:rPr lang="fr-FR" sz="3200">
                <a:solidFill>
                  <a:srgbClr val="FFFFFF"/>
                </a:solidFill>
                <a:latin typeface="Bahnschrift SemiLight Condensed"/>
              </a:rPr>
              <a:t> ENREGISTRES (dans la base ) </a:t>
            </a:r>
          </a:p>
          <a:p>
            <a:pPr marL="342900" indent="-342900" algn="ctr">
              <a:defRPr/>
            </a:pPr>
            <a:r>
              <a:rPr lang="fr-FR" sz="3200">
                <a:solidFill>
                  <a:srgbClr val="FFFFFF"/>
                </a:solidFill>
                <a:latin typeface="Bahnschrift SemiLight Condensed"/>
              </a:rPr>
              <a:t> </a:t>
            </a:r>
          </a:p>
          <a:p>
            <a:pPr marL="342900" indent="-342900" algn="ctr">
              <a:defRPr/>
            </a:pPr>
            <a:r>
              <a:rPr lang="fr-FR" sz="3200">
                <a:solidFill>
                  <a:srgbClr val="FFFFFF"/>
                </a:solidFill>
                <a:latin typeface="Bahnschrift SemiLight Condensed"/>
              </a:rPr>
              <a:t>120JEUNES ( juniors /cadets / Minimes ) </a:t>
            </a:r>
          </a:p>
          <a:p>
            <a:pPr marL="342900" indent="-342900" algn="ctr">
              <a:defRPr/>
            </a:pPr>
            <a:endParaRPr lang="fr-FR" sz="3200">
              <a:solidFill>
                <a:srgbClr val="FFFFFF"/>
              </a:solidFill>
              <a:latin typeface="Bahnschrift SemiLight Condensed"/>
            </a:endParaRPr>
          </a:p>
          <a:p>
            <a:pPr marL="342900" indent="-342900" algn="ctr">
              <a:defRPr/>
            </a:pPr>
            <a:endParaRPr lang="fr-FR" sz="3200">
              <a:solidFill>
                <a:srgbClr val="FFFFFF"/>
              </a:solidFill>
              <a:latin typeface="Bahnschrift SemiLight Condensed"/>
            </a:endParaRPr>
          </a:p>
          <a:p>
            <a:pPr marL="342900" indent="-342900" algn="ctr">
              <a:defRPr/>
            </a:pPr>
            <a:endParaRPr lang="fr-FR" sz="3200">
              <a:solidFill>
                <a:srgbClr val="FFFFFF"/>
              </a:solidFill>
              <a:latin typeface="Bahnschrift SemiLight Condensed"/>
            </a:endParaRPr>
          </a:p>
        </p:txBody>
      </p:sp>
      <p:sp>
        <p:nvSpPr>
          <p:cNvPr id="25602" name="ZoneTexte 17"/>
          <p:cNvSpPr txBox="1">
            <a:spLocks noChangeArrowheads="1"/>
          </p:cNvSpPr>
          <p:nvPr/>
        </p:nvSpPr>
        <p:spPr bwMode="auto">
          <a:xfrm>
            <a:off x="3514725" y="247650"/>
            <a:ext cx="3219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206  Compétiteurs actifs </a:t>
            </a:r>
          </a:p>
          <a:p>
            <a:r>
              <a:rPr lang="fr-FR">
                <a:latin typeface="Calibri" pitchFamily="34" charset="0"/>
              </a:rPr>
              <a:t>Dont  70 Jeunes</a:t>
            </a:r>
          </a:p>
        </p:txBody>
      </p:sp>
      <p:grpSp>
        <p:nvGrpSpPr>
          <p:cNvPr id="25603" name="Groupe 13"/>
          <p:cNvGrpSpPr>
            <a:grpSpLocks/>
          </p:cNvGrpSpPr>
          <p:nvPr/>
        </p:nvGrpSpPr>
        <p:grpSpPr bwMode="auto">
          <a:xfrm>
            <a:off x="120650" y="-73025"/>
            <a:ext cx="2990850" cy="1289050"/>
            <a:chOff x="120422" y="-72770"/>
            <a:chExt cx="2990825" cy="1288073"/>
          </a:xfrm>
        </p:grpSpPr>
        <p:pic>
          <p:nvPicPr>
            <p:cNvPr id="25605" name="Image 1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59619" y="184740"/>
              <a:ext cx="796320" cy="796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6" name="Image 1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23174" y="-72770"/>
              <a:ext cx="1288073" cy="1288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7" name="Image 1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0422" y="145375"/>
              <a:ext cx="835684" cy="835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604" name="Image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" y="1068388"/>
            <a:ext cx="6881813" cy="554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392988" y="0"/>
            <a:ext cx="4799012" cy="6858000"/>
          </a:xfrm>
          <a:prstGeom prst="rect">
            <a:avLst/>
          </a:prstGeom>
          <a:solidFill>
            <a:srgbClr val="0E29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>
                <a:latin typeface="Bahnschrift SemiLight Condensed" panose="020B0502040204020203" pitchFamily="34" charset="0"/>
              </a:rPr>
              <a:t>Remerciements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dirty="0">
              <a:latin typeface="Bahnschrift SemiLight Condensed" panose="020B0502040204020203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dirty="0">
              <a:latin typeface="Bahnschrift SemiLight Condensed" panose="020B0502040204020203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dirty="0">
              <a:latin typeface="Bahnschrift SemiLight Condensed" panose="020B0502040204020203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dirty="0">
              <a:latin typeface="Bahnschrift SemiLight Condensed" panose="020B0502040204020203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dirty="0">
              <a:latin typeface="Bahnschrift SemiLight Condensed" panose="020B0502040204020203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dirty="0">
              <a:latin typeface="Bahnschrift SemiLight Condensed" panose="020B0502040204020203" pitchFamily="34" charset="0"/>
            </a:endParaRPr>
          </a:p>
        </p:txBody>
      </p:sp>
      <p:pic>
        <p:nvPicPr>
          <p:cNvPr id="26626" name="Imag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6350" y="2046288"/>
            <a:ext cx="4819650" cy="481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ZoneTexte 17"/>
          <p:cNvSpPr txBox="1">
            <a:spLocks noChangeArrowheads="1"/>
          </p:cNvSpPr>
          <p:nvPr/>
        </p:nvSpPr>
        <p:spPr bwMode="auto">
          <a:xfrm>
            <a:off x="454025" y="187325"/>
            <a:ext cx="6465888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>
                <a:latin typeface="Calibri" pitchFamily="34" charset="0"/>
              </a:rPr>
              <a:t>Merci à Monsieur J.L BLANCHARD </a:t>
            </a:r>
          </a:p>
          <a:p>
            <a:pPr algn="ctr"/>
            <a:r>
              <a:rPr lang="fr-FR">
                <a:latin typeface="Calibri" pitchFamily="34" charset="0"/>
              </a:rPr>
              <a:t>Richard THOMAS ainsi que les membres du CDN </a:t>
            </a:r>
          </a:p>
          <a:p>
            <a:pPr algn="ctr"/>
            <a:r>
              <a:rPr lang="fr-FR">
                <a:latin typeface="Calibri" pitchFamily="34" charset="0"/>
              </a:rPr>
              <a:t>Les membres de la commission nationale TSC </a:t>
            </a:r>
          </a:p>
          <a:p>
            <a:pPr algn="ctr"/>
            <a:r>
              <a:rPr lang="fr-FR">
                <a:latin typeface="Calibri" pitchFamily="34" charset="0"/>
              </a:rPr>
              <a:t>Les présidents de régions </a:t>
            </a:r>
          </a:p>
          <a:p>
            <a:pPr algn="ctr"/>
            <a:r>
              <a:rPr lang="fr-FR">
                <a:latin typeface="Calibri" pitchFamily="34" charset="0"/>
              </a:rPr>
              <a:t>Tous les cadres, les bénévoles de clubs !</a:t>
            </a:r>
          </a:p>
          <a:p>
            <a:pPr algn="ctr"/>
            <a:endParaRPr lang="fr-FR">
              <a:latin typeface="Calibri" pitchFamily="34" charset="0"/>
            </a:endParaRPr>
          </a:p>
          <a:p>
            <a:pPr algn="ctr"/>
            <a:r>
              <a:rPr lang="fr-FR" sz="4000">
                <a:latin typeface="Calibri" pitchFamily="34" charset="0"/>
              </a:rPr>
              <a:t>Merci pour votre attention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392988" y="0"/>
            <a:ext cx="4799012" cy="6858000"/>
          </a:xfrm>
          <a:prstGeom prst="rect">
            <a:avLst/>
          </a:prstGeom>
          <a:solidFill>
            <a:srgbClr val="0E29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>
                <a:latin typeface="Bahnschrift SemiLight Condensed" panose="020B0502040204020203" pitchFamily="34" charset="0"/>
              </a:rPr>
              <a:t>L’UNSS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>
                <a:latin typeface="Bahnschrift SemiLight Condensed" panose="020B0502040204020203" pitchFamily="34" charset="0"/>
              </a:rPr>
              <a:t>Subaquatique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dirty="0">
              <a:latin typeface="Bahnschrift SemiLight Condensed" panose="020B0502040204020203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dirty="0">
              <a:latin typeface="Bahnschrift SemiLight Condensed" panose="020B0502040204020203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dirty="0">
              <a:latin typeface="Bahnschrift SemiLight Condensed" panose="020B0502040204020203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dirty="0">
              <a:latin typeface="Bahnschrift SemiLight Condensed" panose="020B0502040204020203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dirty="0">
              <a:latin typeface="Bahnschrift SemiLight Condensed" panose="020B0502040204020203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>
                <a:latin typeface="Bahnschrift SemiLight Condensed" panose="020B0502040204020203" pitchFamily="34" charset="0"/>
              </a:rPr>
              <a:t>CONDE-EN-NORMANDIE</a:t>
            </a:r>
          </a:p>
        </p:txBody>
      </p:sp>
      <p:grpSp>
        <p:nvGrpSpPr>
          <p:cNvPr id="14338" name="Groupe 1"/>
          <p:cNvGrpSpPr>
            <a:grpSpLocks/>
          </p:cNvGrpSpPr>
          <p:nvPr/>
        </p:nvGrpSpPr>
        <p:grpSpPr bwMode="auto">
          <a:xfrm>
            <a:off x="120650" y="-73025"/>
            <a:ext cx="2990850" cy="1289050"/>
            <a:chOff x="120422" y="-72770"/>
            <a:chExt cx="2990825" cy="1288073"/>
          </a:xfrm>
        </p:grpSpPr>
        <p:pic>
          <p:nvPicPr>
            <p:cNvPr id="14343" name="Image 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59619" y="184740"/>
              <a:ext cx="796320" cy="796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4" name="Image 1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23174" y="-72770"/>
              <a:ext cx="1288073" cy="1288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5" name="Image 1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0422" y="145375"/>
              <a:ext cx="835684" cy="835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339" name="Image 3"/>
          <p:cNvPicPr>
            <a:picLocks noChangeAspect="1"/>
          </p:cNvPicPr>
          <p:nvPr/>
        </p:nvPicPr>
        <p:blipFill>
          <a:blip r:embed="rId5"/>
          <a:srcRect l="16435" r="14050"/>
          <a:stretch>
            <a:fillRect/>
          </a:stretch>
        </p:blipFill>
        <p:spPr bwMode="auto">
          <a:xfrm>
            <a:off x="8278813" y="2609850"/>
            <a:ext cx="29718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Imag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33988" y="131763"/>
            <a:ext cx="1973262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ZoneTexte 19"/>
          <p:cNvSpPr txBox="1">
            <a:spLocks noChangeArrowheads="1"/>
          </p:cNvSpPr>
          <p:nvPr/>
        </p:nvSpPr>
        <p:spPr bwMode="auto">
          <a:xfrm>
            <a:off x="609600" y="1417638"/>
            <a:ext cx="6465888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fr-FR">
                <a:latin typeface="Calibri" pitchFamily="34" charset="0"/>
              </a:rPr>
              <a:t>96 élèves ont participé lors de la dernière rencontre en Normandie !</a:t>
            </a:r>
          </a:p>
          <a:p>
            <a:pPr marL="285750" indent="-285750">
              <a:buFont typeface="Arial" charset="0"/>
              <a:buChar char="•"/>
            </a:pPr>
            <a:r>
              <a:rPr lang="fr-FR">
                <a:latin typeface="Calibri" pitchFamily="34" charset="0"/>
              </a:rPr>
              <a:t>La commission nationale et moi-même </a:t>
            </a:r>
            <a:br>
              <a:rPr lang="fr-FR">
                <a:latin typeface="Calibri" pitchFamily="34" charset="0"/>
              </a:rPr>
            </a:br>
            <a:r>
              <a:rPr lang="fr-FR">
                <a:latin typeface="Calibri" pitchFamily="34" charset="0"/>
              </a:rPr>
              <a:t>souhaitons poursuivre notre engagement envers la commission nationale  mixte </a:t>
            </a:r>
          </a:p>
          <a:p>
            <a:pPr marL="285750" indent="-285750">
              <a:buFont typeface="Arial" charset="0"/>
              <a:buChar char="•"/>
            </a:pPr>
            <a:endParaRPr lang="fr-FR">
              <a:latin typeface="Calibri" pitchFamily="34" charset="0"/>
            </a:endParaRPr>
          </a:p>
          <a:p>
            <a:pPr marL="285750" indent="-285750"/>
            <a:br>
              <a:rPr lang="fr-FR">
                <a:latin typeface="Calibri" pitchFamily="34" charset="0"/>
              </a:rPr>
            </a:br>
            <a:br>
              <a:rPr lang="fr-FR">
                <a:latin typeface="Calibri" pitchFamily="34" charset="0"/>
              </a:rPr>
            </a:br>
            <a:endParaRPr lang="fr-FR">
              <a:latin typeface="Calibri" pitchFamily="34" charset="0"/>
            </a:endParaRPr>
          </a:p>
        </p:txBody>
      </p:sp>
      <p:pic>
        <p:nvPicPr>
          <p:cNvPr id="14342" name="Image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6900" y="3295650"/>
            <a:ext cx="6348413" cy="344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023225" y="0"/>
            <a:ext cx="4168775" cy="6858000"/>
          </a:xfrm>
          <a:prstGeom prst="rect">
            <a:avLst/>
          </a:prstGeom>
          <a:solidFill>
            <a:srgbClr val="0E29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>
                <a:latin typeface="Bahnschrift SemiLight Condensed" panose="020B0502040204020203" pitchFamily="34" charset="0"/>
              </a:rPr>
              <a:t>Critérium Jeune national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>
                <a:latin typeface="Bahnschrift SemiLight Condensed" panose="020B0502040204020203" pitchFamily="34" charset="0"/>
              </a:rPr>
              <a:t>Subaquatique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dirty="0">
              <a:latin typeface="Bahnschrift SemiLight Condensed" panose="020B0502040204020203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dirty="0">
              <a:latin typeface="Bahnschrift SemiLight Condensed" panose="020B0502040204020203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dirty="0">
              <a:latin typeface="Bahnschrift SemiLight Condensed" panose="020B0502040204020203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dirty="0">
              <a:latin typeface="Bahnschrift SemiLight Condensed" panose="020B0502040204020203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dirty="0">
              <a:latin typeface="Bahnschrift SemiLight Condensed" panose="020B0502040204020203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dirty="0">
              <a:latin typeface="Bahnschrift SemiLight Condensed" panose="020B0502040204020203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dirty="0">
              <a:latin typeface="Bahnschrift SemiLight Condensed" panose="020B0502040204020203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dirty="0">
              <a:latin typeface="Bahnschrift SemiLight Condensed" panose="020B0502040204020203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dirty="0">
              <a:latin typeface="Bahnschrift SemiLight Condensed" panose="020B0502040204020203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dirty="0">
              <a:latin typeface="Bahnschrift SemiLight Condensed" panose="020B0502040204020203" pitchFamily="34" charset="0"/>
            </a:endParaRPr>
          </a:p>
        </p:txBody>
      </p:sp>
      <p:pic>
        <p:nvPicPr>
          <p:cNvPr id="15362" name="Image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6475" y="2159000"/>
            <a:ext cx="2825750" cy="359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63" name="Groupe 13"/>
          <p:cNvGrpSpPr>
            <a:grpSpLocks/>
          </p:cNvGrpSpPr>
          <p:nvPr/>
        </p:nvGrpSpPr>
        <p:grpSpPr bwMode="auto">
          <a:xfrm>
            <a:off x="120650" y="-73025"/>
            <a:ext cx="2990850" cy="1289050"/>
            <a:chOff x="120422" y="-72770"/>
            <a:chExt cx="2990825" cy="1288073"/>
          </a:xfrm>
        </p:grpSpPr>
        <p:pic>
          <p:nvPicPr>
            <p:cNvPr id="15368" name="Image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59619" y="184740"/>
              <a:ext cx="796320" cy="796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9" name="Image 1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823174" y="-72770"/>
              <a:ext cx="1288073" cy="1288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0" name="Image 1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0422" y="145375"/>
              <a:ext cx="835684" cy="835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364" name="ZoneTexte 18"/>
          <p:cNvSpPr txBox="1">
            <a:spLocks noChangeArrowheads="1"/>
          </p:cNvSpPr>
          <p:nvPr/>
        </p:nvSpPr>
        <p:spPr bwMode="auto">
          <a:xfrm>
            <a:off x="711200" y="1143000"/>
            <a:ext cx="66103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fr-FR">
                <a:latin typeface="Calibri" pitchFamily="34" charset="0"/>
              </a:rPr>
              <a:t>4 régions représentées,</a:t>
            </a:r>
          </a:p>
          <a:p>
            <a:pPr marL="285750" indent="-285750">
              <a:buFont typeface="Arial" charset="0"/>
              <a:buChar char="•"/>
            </a:pPr>
            <a:r>
              <a:rPr lang="fr-FR">
                <a:latin typeface="Calibri" pitchFamily="34" charset="0"/>
              </a:rPr>
              <a:t>36 jeunes,</a:t>
            </a:r>
          </a:p>
          <a:p>
            <a:pPr marL="285750" indent="-285750">
              <a:buFont typeface="Arial" charset="0"/>
              <a:buChar char="•"/>
            </a:pPr>
            <a:r>
              <a:rPr lang="fr-FR">
                <a:latin typeface="Calibri" pitchFamily="34" charset="0"/>
              </a:rPr>
              <a:t>Compétition sélective pour les championnats de France à Limoges</a:t>
            </a:r>
          </a:p>
        </p:txBody>
      </p:sp>
      <p:pic>
        <p:nvPicPr>
          <p:cNvPr id="15365" name="Image 19"/>
          <p:cNvPicPr>
            <a:picLocks noChangeAspect="1"/>
          </p:cNvPicPr>
          <p:nvPr/>
        </p:nvPicPr>
        <p:blipFill>
          <a:blip r:embed="rId6"/>
          <a:srcRect t="13548" b="2982"/>
          <a:stretch>
            <a:fillRect/>
          </a:stretch>
        </p:blipFill>
        <p:spPr bwMode="auto">
          <a:xfrm>
            <a:off x="120650" y="3954463"/>
            <a:ext cx="2516188" cy="282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Image 20"/>
          <p:cNvPicPr>
            <a:picLocks noChangeAspect="1"/>
          </p:cNvPicPr>
          <p:nvPr/>
        </p:nvPicPr>
        <p:blipFill>
          <a:blip r:embed="rId7"/>
          <a:srcRect t="14421" b="4659"/>
          <a:stretch>
            <a:fillRect/>
          </a:stretch>
        </p:blipFill>
        <p:spPr bwMode="auto">
          <a:xfrm>
            <a:off x="2747963" y="2159000"/>
            <a:ext cx="2497137" cy="359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Image 21"/>
          <p:cNvPicPr>
            <a:picLocks noChangeAspect="1"/>
          </p:cNvPicPr>
          <p:nvPr/>
        </p:nvPicPr>
        <p:blipFill>
          <a:blip r:embed="rId8"/>
          <a:srcRect t="20155"/>
          <a:stretch>
            <a:fillRect/>
          </a:stretch>
        </p:blipFill>
        <p:spPr bwMode="auto">
          <a:xfrm>
            <a:off x="5356225" y="3954463"/>
            <a:ext cx="2630488" cy="282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542338" y="0"/>
            <a:ext cx="3649662" cy="6858000"/>
          </a:xfrm>
          <a:prstGeom prst="rect">
            <a:avLst/>
          </a:prstGeom>
          <a:solidFill>
            <a:srgbClr val="0E29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>
                <a:latin typeface="Bahnschrift SemiLight Condensed" panose="020B0502040204020203" pitchFamily="34" charset="0"/>
              </a:rPr>
              <a:t>Championnats de France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>
                <a:latin typeface="Bahnschrift SemiLight Condensed" panose="020B0502040204020203" pitchFamily="34" charset="0"/>
              </a:rPr>
              <a:t> LIMOGES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dirty="0">
              <a:latin typeface="Bahnschrift SemiLight Condensed" panose="020B0502040204020203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dirty="0">
              <a:latin typeface="Bahnschrift SemiLight Condensed" panose="020B0502040204020203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dirty="0">
              <a:latin typeface="Bahnschrift SemiLight Condensed" panose="020B0502040204020203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dirty="0">
              <a:latin typeface="Bahnschrift SemiLight Condensed" panose="020B0502040204020203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dirty="0">
              <a:latin typeface="Bahnschrift SemiLight Condensed" panose="020B0502040204020203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dirty="0">
              <a:latin typeface="Bahnschrift SemiLight Condensed" panose="020B0502040204020203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dirty="0">
              <a:latin typeface="Bahnschrift SemiLight Condensed" panose="020B0502040204020203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dirty="0">
              <a:latin typeface="Bahnschrift SemiLight Condensed" panose="020B0502040204020203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dirty="0">
              <a:latin typeface="Bahnschrift SemiLight Condensed" panose="020B0502040204020203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dirty="0">
              <a:latin typeface="Bahnschrift SemiLight Condensed" panose="020B0502040204020203" pitchFamily="34" charset="0"/>
            </a:endParaRPr>
          </a:p>
        </p:txBody>
      </p:sp>
      <p:pic>
        <p:nvPicPr>
          <p:cNvPr id="16386" name="Imag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42350" y="2343150"/>
            <a:ext cx="315436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387" name="Groupe 13"/>
          <p:cNvGrpSpPr>
            <a:grpSpLocks/>
          </p:cNvGrpSpPr>
          <p:nvPr/>
        </p:nvGrpSpPr>
        <p:grpSpPr bwMode="auto">
          <a:xfrm>
            <a:off x="120650" y="-73025"/>
            <a:ext cx="2990850" cy="1289050"/>
            <a:chOff x="120422" y="-72770"/>
            <a:chExt cx="2990825" cy="1288073"/>
          </a:xfrm>
        </p:grpSpPr>
        <p:pic>
          <p:nvPicPr>
            <p:cNvPr id="16393" name="Image 1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59619" y="184740"/>
              <a:ext cx="796320" cy="796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4" name="Image 1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823174" y="-72770"/>
              <a:ext cx="1288073" cy="1288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5" name="Image 1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0422" y="145375"/>
              <a:ext cx="835684" cy="835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388" name="ZoneTexte 18"/>
          <p:cNvSpPr txBox="1">
            <a:spLocks noChangeArrowheads="1"/>
          </p:cNvSpPr>
          <p:nvPr/>
        </p:nvSpPr>
        <p:spPr bwMode="auto">
          <a:xfrm>
            <a:off x="285750" y="1125538"/>
            <a:ext cx="7699375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fr-FR">
                <a:latin typeface="Calibri" pitchFamily="34" charset="0"/>
              </a:rPr>
              <a:t>80 compétiteurs : </a:t>
            </a:r>
          </a:p>
          <a:p>
            <a:pPr marL="742950" lvl="1" indent="-285750">
              <a:buFont typeface="Arial" charset="0"/>
              <a:buChar char="•"/>
            </a:pPr>
            <a:r>
              <a:rPr lang="fr-FR">
                <a:latin typeface="Calibri" pitchFamily="34" charset="0"/>
              </a:rPr>
              <a:t>40 hommes SENIORS /MASTER </a:t>
            </a:r>
          </a:p>
          <a:p>
            <a:pPr marL="742950" lvl="1" indent="-285750">
              <a:buFont typeface="Arial" charset="0"/>
              <a:buChar char="•"/>
            </a:pPr>
            <a:r>
              <a:rPr lang="fr-FR">
                <a:latin typeface="Calibri" pitchFamily="34" charset="0"/>
              </a:rPr>
              <a:t>15 Féminines </a:t>
            </a:r>
          </a:p>
          <a:p>
            <a:pPr marL="742950" lvl="1" indent="-285750">
              <a:buFont typeface="Arial" charset="0"/>
              <a:buChar char="•"/>
            </a:pPr>
            <a:r>
              <a:rPr lang="fr-FR">
                <a:latin typeface="Calibri" pitchFamily="34" charset="0"/>
              </a:rPr>
              <a:t>25 jeunes Juniors / Cadets </a:t>
            </a:r>
          </a:p>
          <a:p>
            <a:pPr marL="285750" indent="-285750">
              <a:buFont typeface="Arial" charset="0"/>
              <a:buChar char="•"/>
            </a:pPr>
            <a:r>
              <a:rPr lang="fr-FR">
                <a:latin typeface="Calibri" pitchFamily="34" charset="0"/>
              </a:rPr>
              <a:t>Présence d’une délégation BELGE pour apprendre le fonctionnement du TSC afin de lancer l’activité,</a:t>
            </a:r>
          </a:p>
          <a:p>
            <a:pPr marL="285750" indent="-285750">
              <a:buFont typeface="Arial" charset="0"/>
              <a:buChar char="•"/>
            </a:pPr>
            <a:r>
              <a:rPr lang="fr-FR">
                <a:latin typeface="Calibri" pitchFamily="34" charset="0"/>
              </a:rPr>
              <a:t>L’ile de la Réunion (invitée) à participer aux épreuves, dont le doyen des tireurs sur cible, Antoine RUDOLPHO 79 ans ! </a:t>
            </a:r>
          </a:p>
          <a:p>
            <a:pPr marL="285750" indent="-285750">
              <a:buFont typeface="Arial" charset="0"/>
              <a:buChar char="•"/>
            </a:pPr>
            <a:r>
              <a:rPr lang="fr-FR">
                <a:latin typeface="Calibri" pitchFamily="34" charset="0"/>
              </a:rPr>
              <a:t>La Nouvelle Calédonie était également représentée ! </a:t>
            </a:r>
          </a:p>
          <a:p>
            <a:pPr marL="285750" indent="-285750">
              <a:buFont typeface="Arial" charset="0"/>
              <a:buChar char="•"/>
            </a:pPr>
            <a:r>
              <a:rPr lang="fr-FR">
                <a:latin typeface="Calibri" pitchFamily="34" charset="0"/>
              </a:rPr>
              <a:t>Mr BENABOURA Ahmed de la Ligue Oranaise est venu à ses frais pour parfaire sa formation de juge en vue de participer à l’Open International</a:t>
            </a:r>
          </a:p>
        </p:txBody>
      </p:sp>
      <p:pic>
        <p:nvPicPr>
          <p:cNvPr id="16389" name="Image 21"/>
          <p:cNvPicPr>
            <a:picLocks noChangeAspect="1"/>
          </p:cNvPicPr>
          <p:nvPr/>
        </p:nvPicPr>
        <p:blipFill>
          <a:blip r:embed="rId6"/>
          <a:srcRect r="7318"/>
          <a:stretch>
            <a:fillRect/>
          </a:stretch>
        </p:blipFill>
        <p:spPr bwMode="auto">
          <a:xfrm>
            <a:off x="115888" y="4508500"/>
            <a:ext cx="2849562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Image 2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79750" y="4508500"/>
            <a:ext cx="2687638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 2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81688" y="4508500"/>
            <a:ext cx="2660650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Image 24"/>
          <p:cNvPicPr>
            <a:picLocks noChangeAspect="1"/>
          </p:cNvPicPr>
          <p:nvPr/>
        </p:nvPicPr>
        <p:blipFill>
          <a:blip r:embed="rId9"/>
          <a:srcRect r="12680"/>
          <a:stretch>
            <a:fillRect/>
          </a:stretch>
        </p:blipFill>
        <p:spPr bwMode="auto">
          <a:xfrm>
            <a:off x="8642350" y="4514850"/>
            <a:ext cx="30162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6181725"/>
            <a:ext cx="12201525" cy="676275"/>
          </a:xfrm>
          <a:custGeom>
            <a:avLst/>
            <a:gdLst>
              <a:gd name="connsiteX0" fmla="*/ 0 w 12192000"/>
              <a:gd name="connsiteY0" fmla="*/ 0 h 290146"/>
              <a:gd name="connsiteX1" fmla="*/ 12192000 w 12192000"/>
              <a:gd name="connsiteY1" fmla="*/ 0 h 290146"/>
              <a:gd name="connsiteX2" fmla="*/ 12192000 w 12192000"/>
              <a:gd name="connsiteY2" fmla="*/ 290146 h 290146"/>
              <a:gd name="connsiteX3" fmla="*/ 0 w 12192000"/>
              <a:gd name="connsiteY3" fmla="*/ 290146 h 290146"/>
              <a:gd name="connsiteX4" fmla="*/ 0 w 12192000"/>
              <a:gd name="connsiteY4" fmla="*/ 0 h 290146"/>
              <a:gd name="connsiteX0" fmla="*/ 0 w 12200792"/>
              <a:gd name="connsiteY0" fmla="*/ 386862 h 677008"/>
              <a:gd name="connsiteX1" fmla="*/ 12200792 w 12200792"/>
              <a:gd name="connsiteY1" fmla="*/ 0 h 677008"/>
              <a:gd name="connsiteX2" fmla="*/ 12192000 w 12200792"/>
              <a:gd name="connsiteY2" fmla="*/ 677008 h 677008"/>
              <a:gd name="connsiteX3" fmla="*/ 0 w 12200792"/>
              <a:gd name="connsiteY3" fmla="*/ 677008 h 677008"/>
              <a:gd name="connsiteX4" fmla="*/ 0 w 12200792"/>
              <a:gd name="connsiteY4" fmla="*/ 386862 h 67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0792" h="677008">
                <a:moveTo>
                  <a:pt x="0" y="386862"/>
                </a:moveTo>
                <a:lnTo>
                  <a:pt x="12200792" y="0"/>
                </a:lnTo>
                <a:lnTo>
                  <a:pt x="12192000" y="677008"/>
                </a:lnTo>
                <a:lnTo>
                  <a:pt x="0" y="677008"/>
                </a:lnTo>
                <a:lnTo>
                  <a:pt x="0" y="386862"/>
                </a:lnTo>
                <a:close/>
              </a:path>
            </a:pathLst>
          </a:custGeom>
          <a:solidFill>
            <a:srgbClr val="0E29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dirty="0">
              <a:latin typeface="Bahnschrift SemiLight Condensed" panose="020B0502040204020203" pitchFamily="34" charset="0"/>
            </a:endParaRPr>
          </a:p>
        </p:txBody>
      </p:sp>
      <p:sp>
        <p:nvSpPr>
          <p:cNvPr id="19" name="Rectangle 16"/>
          <p:cNvSpPr/>
          <p:nvPr/>
        </p:nvSpPr>
        <p:spPr>
          <a:xfrm rot="5400000" flipV="1">
            <a:off x="8393907" y="3042443"/>
            <a:ext cx="6858000" cy="773113"/>
          </a:xfrm>
          <a:custGeom>
            <a:avLst/>
            <a:gdLst>
              <a:gd name="connsiteX0" fmla="*/ 0 w 12192000"/>
              <a:gd name="connsiteY0" fmla="*/ 0 h 290146"/>
              <a:gd name="connsiteX1" fmla="*/ 12192000 w 12192000"/>
              <a:gd name="connsiteY1" fmla="*/ 0 h 290146"/>
              <a:gd name="connsiteX2" fmla="*/ 12192000 w 12192000"/>
              <a:gd name="connsiteY2" fmla="*/ 290146 h 290146"/>
              <a:gd name="connsiteX3" fmla="*/ 0 w 12192000"/>
              <a:gd name="connsiteY3" fmla="*/ 290146 h 290146"/>
              <a:gd name="connsiteX4" fmla="*/ 0 w 12192000"/>
              <a:gd name="connsiteY4" fmla="*/ 0 h 290146"/>
              <a:gd name="connsiteX0" fmla="*/ 0 w 12200792"/>
              <a:gd name="connsiteY0" fmla="*/ 386862 h 677008"/>
              <a:gd name="connsiteX1" fmla="*/ 12200792 w 12200792"/>
              <a:gd name="connsiteY1" fmla="*/ 0 h 677008"/>
              <a:gd name="connsiteX2" fmla="*/ 12192000 w 12200792"/>
              <a:gd name="connsiteY2" fmla="*/ 677008 h 677008"/>
              <a:gd name="connsiteX3" fmla="*/ 0 w 12200792"/>
              <a:gd name="connsiteY3" fmla="*/ 677008 h 677008"/>
              <a:gd name="connsiteX4" fmla="*/ 0 w 12200792"/>
              <a:gd name="connsiteY4" fmla="*/ 386862 h 67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0792" h="677008">
                <a:moveTo>
                  <a:pt x="0" y="386862"/>
                </a:moveTo>
                <a:lnTo>
                  <a:pt x="12200792" y="0"/>
                </a:lnTo>
                <a:lnTo>
                  <a:pt x="12192000" y="677008"/>
                </a:lnTo>
                <a:lnTo>
                  <a:pt x="0" y="677008"/>
                </a:lnTo>
                <a:lnTo>
                  <a:pt x="0" y="386862"/>
                </a:lnTo>
                <a:close/>
              </a:path>
            </a:pathLst>
          </a:custGeom>
          <a:solidFill>
            <a:srgbClr val="0E29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dirty="0">
              <a:latin typeface="Bahnschrift SemiLight Condensed" panose="020B0502040204020203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68688" y="184150"/>
            <a:ext cx="5349875" cy="804863"/>
          </a:xfrm>
          <a:prstGeom prst="rect">
            <a:avLst/>
          </a:prstGeom>
          <a:solidFill>
            <a:srgbClr val="0E29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>
                <a:latin typeface="Bahnschrift SemiLight Condensed" panose="020B0502040204020203" pitchFamily="34" charset="0"/>
              </a:rPr>
              <a:t>Championnats de France LIMOGES</a:t>
            </a:r>
          </a:p>
        </p:txBody>
      </p:sp>
      <p:pic>
        <p:nvPicPr>
          <p:cNvPr id="17412" name="Espace réservé du contenu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9463" y="1836738"/>
            <a:ext cx="4395787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Imag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2713" y="1876425"/>
            <a:ext cx="5846762" cy="328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ZoneTexte 11"/>
          <p:cNvSpPr txBox="1">
            <a:spLocks noChangeArrowheads="1"/>
          </p:cNvSpPr>
          <p:nvPr/>
        </p:nvSpPr>
        <p:spPr bwMode="auto">
          <a:xfrm>
            <a:off x="696913" y="1011238"/>
            <a:ext cx="1030605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>
                <a:latin typeface="Calibri" pitchFamily="34" charset="0"/>
              </a:rPr>
              <a:t>Une équipe de France 3 national est venue suivre les jeunes tireurs en NORMANDIE et à LIMOGES pour l’émission TOUT LE SPORT sans compter la promotion par Alexandre BOYON ! </a:t>
            </a:r>
            <a:br>
              <a:rPr lang="fr-FR">
                <a:latin typeface="Calibri" pitchFamily="34" charset="0"/>
              </a:rPr>
            </a:br>
            <a:endParaRPr lang="fr-FR">
              <a:latin typeface="Calibri" pitchFamily="34" charset="0"/>
            </a:endParaRPr>
          </a:p>
        </p:txBody>
      </p:sp>
      <p:sp>
        <p:nvSpPr>
          <p:cNvPr id="17415" name="ZoneTexte 12"/>
          <p:cNvSpPr txBox="1">
            <a:spLocks noChangeArrowheads="1"/>
          </p:cNvSpPr>
          <p:nvPr/>
        </p:nvSpPr>
        <p:spPr bwMode="auto">
          <a:xfrm>
            <a:off x="884238" y="5264150"/>
            <a:ext cx="103044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>
                <a:latin typeface="Calibri" pitchFamily="34" charset="0"/>
              </a:rPr>
              <a:t>Je tiens à remercier Sébastien Allègre, le CODEP 87 pour cette magnifique organisation, pour la couverture médiatique pour la promotion de nos activités Je tiens à remercier Jean Louis Blanchard, Les Membres du CDN pour le précieux soutien qu’ils m’ont apporté ! </a:t>
            </a:r>
            <a:endParaRPr lang="fr-FR" sz="24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392988" y="0"/>
            <a:ext cx="4799012" cy="6858000"/>
          </a:xfrm>
          <a:prstGeom prst="rect">
            <a:avLst/>
          </a:prstGeom>
          <a:solidFill>
            <a:srgbClr val="0E29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>
                <a:latin typeface="Bahnschrift SemiLight Condensed" panose="020B0502040204020203" pitchFamily="34" charset="0"/>
              </a:rPr>
              <a:t>Stage Élite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>
                <a:latin typeface="Bahnschrift SemiLight Condensed" panose="020B0502040204020203" pitchFamily="34" charset="0"/>
              </a:rPr>
              <a:t>France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dirty="0">
              <a:latin typeface="Bahnschrift SemiLight Condensed" panose="020B0502040204020203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dirty="0">
              <a:latin typeface="Bahnschrift SemiLight Condensed" panose="020B0502040204020203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dirty="0">
              <a:latin typeface="Bahnschrift SemiLight Condensed" panose="020B0502040204020203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dirty="0">
              <a:latin typeface="Bahnschrift SemiLight Condensed" panose="020B0502040204020203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dirty="0">
              <a:latin typeface="Bahnschrift SemiLight Condensed" panose="020B0502040204020203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dirty="0">
              <a:latin typeface="Bahnschrift SemiLight Condensed" panose="020B0502040204020203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dirty="0">
              <a:latin typeface="Bahnschrift SemiLight Condensed" panose="020B0502040204020203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dirty="0">
              <a:latin typeface="Bahnschrift SemiLight Condensed" panose="020B0502040204020203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dirty="0">
              <a:latin typeface="Bahnschrift SemiLight Condensed" panose="020B0502040204020203" pitchFamily="34" charset="0"/>
            </a:endParaRPr>
          </a:p>
        </p:txBody>
      </p:sp>
      <p:grpSp>
        <p:nvGrpSpPr>
          <p:cNvPr id="18434" name="Groupe 13"/>
          <p:cNvGrpSpPr>
            <a:grpSpLocks/>
          </p:cNvGrpSpPr>
          <p:nvPr/>
        </p:nvGrpSpPr>
        <p:grpSpPr bwMode="auto">
          <a:xfrm>
            <a:off x="120650" y="-73025"/>
            <a:ext cx="2990850" cy="1289050"/>
            <a:chOff x="120422" y="-72770"/>
            <a:chExt cx="2990825" cy="1288073"/>
          </a:xfrm>
        </p:grpSpPr>
        <p:pic>
          <p:nvPicPr>
            <p:cNvPr id="18438" name="Image 1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59619" y="184740"/>
              <a:ext cx="796320" cy="796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39" name="Image 1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23174" y="-72770"/>
              <a:ext cx="1288073" cy="1288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0" name="Image 17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0422" y="145375"/>
              <a:ext cx="835684" cy="835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8435" name="Espace réservé du contenu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0563" y="2944813"/>
            <a:ext cx="621665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ZoneTexte 19"/>
          <p:cNvSpPr txBox="1">
            <a:spLocks noChangeArrowheads="1"/>
          </p:cNvSpPr>
          <p:nvPr/>
        </p:nvSpPr>
        <p:spPr bwMode="auto">
          <a:xfrm>
            <a:off x="471488" y="1238250"/>
            <a:ext cx="71056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fr-FR" sz="2000">
                <a:latin typeface="Calibri" pitchFamily="34" charset="0"/>
              </a:rPr>
              <a:t>Ce stage a été organisé par S. Zerrouki et S. Estier,</a:t>
            </a:r>
          </a:p>
          <a:p>
            <a:pPr marL="342900" indent="-342900">
              <a:buFont typeface="Arial" charset="0"/>
              <a:buChar char="•"/>
            </a:pPr>
            <a:r>
              <a:rPr lang="fr-FR" sz="2000">
                <a:latin typeface="Calibri" pitchFamily="34" charset="0"/>
              </a:rPr>
              <a:t>Une organisation originale qui, pour la 1° fois, regroupe les meilleurs jeunes et les meilleurs adultes de la discipline.</a:t>
            </a:r>
          </a:p>
          <a:p>
            <a:pPr marL="342900" indent="-342900">
              <a:buFont typeface="Arial" charset="0"/>
              <a:buChar char="•"/>
            </a:pPr>
            <a:r>
              <a:rPr lang="fr-FR" sz="2000">
                <a:latin typeface="Calibri" pitchFamily="34" charset="0"/>
              </a:rPr>
              <a:t>Un objectif : le partage d’expérience.</a:t>
            </a:r>
          </a:p>
        </p:txBody>
      </p:sp>
      <p:pic>
        <p:nvPicPr>
          <p:cNvPr id="18437" name="Image 20"/>
          <p:cNvPicPr>
            <a:picLocks noChangeAspect="1"/>
          </p:cNvPicPr>
          <p:nvPr/>
        </p:nvPicPr>
        <p:blipFill>
          <a:blip r:embed="rId6"/>
          <a:srcRect l="5806" r="14278"/>
          <a:stretch>
            <a:fillRect/>
          </a:stretch>
        </p:blipFill>
        <p:spPr bwMode="auto">
          <a:xfrm>
            <a:off x="7559675" y="2725738"/>
            <a:ext cx="4464050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6181725"/>
            <a:ext cx="12201525" cy="676275"/>
          </a:xfrm>
          <a:custGeom>
            <a:avLst/>
            <a:gdLst>
              <a:gd name="connsiteX0" fmla="*/ 0 w 12192000"/>
              <a:gd name="connsiteY0" fmla="*/ 0 h 290146"/>
              <a:gd name="connsiteX1" fmla="*/ 12192000 w 12192000"/>
              <a:gd name="connsiteY1" fmla="*/ 0 h 290146"/>
              <a:gd name="connsiteX2" fmla="*/ 12192000 w 12192000"/>
              <a:gd name="connsiteY2" fmla="*/ 290146 h 290146"/>
              <a:gd name="connsiteX3" fmla="*/ 0 w 12192000"/>
              <a:gd name="connsiteY3" fmla="*/ 290146 h 290146"/>
              <a:gd name="connsiteX4" fmla="*/ 0 w 12192000"/>
              <a:gd name="connsiteY4" fmla="*/ 0 h 290146"/>
              <a:gd name="connsiteX0" fmla="*/ 0 w 12200792"/>
              <a:gd name="connsiteY0" fmla="*/ 386862 h 677008"/>
              <a:gd name="connsiteX1" fmla="*/ 12200792 w 12200792"/>
              <a:gd name="connsiteY1" fmla="*/ 0 h 677008"/>
              <a:gd name="connsiteX2" fmla="*/ 12192000 w 12200792"/>
              <a:gd name="connsiteY2" fmla="*/ 677008 h 677008"/>
              <a:gd name="connsiteX3" fmla="*/ 0 w 12200792"/>
              <a:gd name="connsiteY3" fmla="*/ 677008 h 677008"/>
              <a:gd name="connsiteX4" fmla="*/ 0 w 12200792"/>
              <a:gd name="connsiteY4" fmla="*/ 386862 h 67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0792" h="677008">
                <a:moveTo>
                  <a:pt x="0" y="386862"/>
                </a:moveTo>
                <a:lnTo>
                  <a:pt x="12200792" y="0"/>
                </a:lnTo>
                <a:lnTo>
                  <a:pt x="12192000" y="677008"/>
                </a:lnTo>
                <a:lnTo>
                  <a:pt x="0" y="677008"/>
                </a:lnTo>
                <a:lnTo>
                  <a:pt x="0" y="386862"/>
                </a:lnTo>
                <a:close/>
              </a:path>
            </a:pathLst>
          </a:custGeom>
          <a:solidFill>
            <a:srgbClr val="0E29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dirty="0">
              <a:latin typeface="Bahnschrift SemiLight Condensed" panose="020B0502040204020203" pitchFamily="34" charset="0"/>
            </a:endParaRPr>
          </a:p>
        </p:txBody>
      </p:sp>
      <p:sp>
        <p:nvSpPr>
          <p:cNvPr id="19" name="Rectangle 16"/>
          <p:cNvSpPr/>
          <p:nvPr/>
        </p:nvSpPr>
        <p:spPr>
          <a:xfrm rot="5400000" flipV="1">
            <a:off x="8393907" y="3042443"/>
            <a:ext cx="6858000" cy="773113"/>
          </a:xfrm>
          <a:custGeom>
            <a:avLst/>
            <a:gdLst>
              <a:gd name="connsiteX0" fmla="*/ 0 w 12192000"/>
              <a:gd name="connsiteY0" fmla="*/ 0 h 290146"/>
              <a:gd name="connsiteX1" fmla="*/ 12192000 w 12192000"/>
              <a:gd name="connsiteY1" fmla="*/ 0 h 290146"/>
              <a:gd name="connsiteX2" fmla="*/ 12192000 w 12192000"/>
              <a:gd name="connsiteY2" fmla="*/ 290146 h 290146"/>
              <a:gd name="connsiteX3" fmla="*/ 0 w 12192000"/>
              <a:gd name="connsiteY3" fmla="*/ 290146 h 290146"/>
              <a:gd name="connsiteX4" fmla="*/ 0 w 12192000"/>
              <a:gd name="connsiteY4" fmla="*/ 0 h 290146"/>
              <a:gd name="connsiteX0" fmla="*/ 0 w 12200792"/>
              <a:gd name="connsiteY0" fmla="*/ 386862 h 677008"/>
              <a:gd name="connsiteX1" fmla="*/ 12200792 w 12200792"/>
              <a:gd name="connsiteY1" fmla="*/ 0 h 677008"/>
              <a:gd name="connsiteX2" fmla="*/ 12192000 w 12200792"/>
              <a:gd name="connsiteY2" fmla="*/ 677008 h 677008"/>
              <a:gd name="connsiteX3" fmla="*/ 0 w 12200792"/>
              <a:gd name="connsiteY3" fmla="*/ 677008 h 677008"/>
              <a:gd name="connsiteX4" fmla="*/ 0 w 12200792"/>
              <a:gd name="connsiteY4" fmla="*/ 386862 h 67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0792" h="677008">
                <a:moveTo>
                  <a:pt x="0" y="386862"/>
                </a:moveTo>
                <a:lnTo>
                  <a:pt x="12200792" y="0"/>
                </a:lnTo>
                <a:lnTo>
                  <a:pt x="12192000" y="677008"/>
                </a:lnTo>
                <a:lnTo>
                  <a:pt x="0" y="677008"/>
                </a:lnTo>
                <a:lnTo>
                  <a:pt x="0" y="386862"/>
                </a:lnTo>
                <a:close/>
              </a:path>
            </a:pathLst>
          </a:custGeom>
          <a:solidFill>
            <a:srgbClr val="0E29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dirty="0">
              <a:latin typeface="Bahnschrift SemiLight Condensed" panose="020B0502040204020203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700463" y="184150"/>
            <a:ext cx="4799012" cy="500063"/>
          </a:xfrm>
          <a:prstGeom prst="rect">
            <a:avLst/>
          </a:prstGeom>
          <a:solidFill>
            <a:srgbClr val="0E29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>
                <a:latin typeface="Bahnschrift SemiLight Condensed" panose="020B0502040204020203" pitchFamily="34" charset="0"/>
              </a:rPr>
              <a:t>Stage Élite FRANCE</a:t>
            </a:r>
          </a:p>
        </p:txBody>
      </p:sp>
      <p:pic>
        <p:nvPicPr>
          <p:cNvPr id="19460" name="Imag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325" y="3644900"/>
            <a:ext cx="3656013" cy="274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Image 7"/>
          <p:cNvPicPr>
            <a:picLocks noChangeAspect="1"/>
          </p:cNvPicPr>
          <p:nvPr/>
        </p:nvPicPr>
        <p:blipFill>
          <a:blip r:embed="rId3"/>
          <a:srcRect r="34196"/>
          <a:stretch>
            <a:fillRect/>
          </a:stretch>
        </p:blipFill>
        <p:spPr bwMode="auto">
          <a:xfrm>
            <a:off x="187325" y="844550"/>
            <a:ext cx="4146550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Imag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68813" y="844550"/>
            <a:ext cx="3646487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Espace réservé du contenu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6050" y="3675063"/>
            <a:ext cx="3522663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Espace réservé du contenu 4"/>
          <p:cNvPicPr>
            <a:picLocks noChangeAspect="1"/>
          </p:cNvPicPr>
          <p:nvPr/>
        </p:nvPicPr>
        <p:blipFill>
          <a:blip r:embed="rId6"/>
          <a:srcRect l="18967" t="23688"/>
          <a:stretch>
            <a:fillRect/>
          </a:stretch>
        </p:blipFill>
        <p:spPr bwMode="auto">
          <a:xfrm>
            <a:off x="7550150" y="3675063"/>
            <a:ext cx="4203700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Image 2"/>
          <p:cNvPicPr>
            <a:picLocks noChangeAspect="1"/>
          </p:cNvPicPr>
          <p:nvPr/>
        </p:nvPicPr>
        <p:blipFill>
          <a:blip r:embed="rId7"/>
          <a:srcRect r="8043"/>
          <a:stretch>
            <a:fillRect/>
          </a:stretch>
        </p:blipFill>
        <p:spPr bwMode="auto">
          <a:xfrm>
            <a:off x="8220075" y="844550"/>
            <a:ext cx="3352800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392988" y="0"/>
            <a:ext cx="4799012" cy="6858000"/>
          </a:xfrm>
          <a:prstGeom prst="rect">
            <a:avLst/>
          </a:prstGeom>
          <a:solidFill>
            <a:srgbClr val="0E29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>
                <a:latin typeface="Bahnschrift SemiLight Condensed" panose="020B0502040204020203" pitchFamily="34" charset="0"/>
              </a:rPr>
              <a:t>Les RIPES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dirty="0">
              <a:latin typeface="Bahnschrift SemiLight Condensed" panose="020B0502040204020203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dirty="0">
              <a:latin typeface="Bahnschrift SemiLight Condensed" panose="020B0502040204020203" pitchFamily="34" charset="0"/>
            </a:endParaRPr>
          </a:p>
        </p:txBody>
      </p:sp>
      <p:grpSp>
        <p:nvGrpSpPr>
          <p:cNvPr id="20482" name="Groupe 13"/>
          <p:cNvGrpSpPr>
            <a:grpSpLocks/>
          </p:cNvGrpSpPr>
          <p:nvPr/>
        </p:nvGrpSpPr>
        <p:grpSpPr bwMode="auto">
          <a:xfrm>
            <a:off x="120650" y="-73025"/>
            <a:ext cx="2990850" cy="1289050"/>
            <a:chOff x="120422" y="-72770"/>
            <a:chExt cx="2990825" cy="1288073"/>
          </a:xfrm>
        </p:grpSpPr>
        <p:pic>
          <p:nvPicPr>
            <p:cNvPr id="20486" name="Image 1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59619" y="184740"/>
              <a:ext cx="796320" cy="796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7" name="Image 1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23174" y="-72770"/>
              <a:ext cx="1288073" cy="1288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8" name="Image 1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0422" y="145375"/>
              <a:ext cx="835684" cy="835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483" name="ZoneTexte 6"/>
          <p:cNvSpPr txBox="1">
            <a:spLocks noChangeArrowheads="1"/>
          </p:cNvSpPr>
          <p:nvPr/>
        </p:nvSpPr>
        <p:spPr bwMode="auto">
          <a:xfrm>
            <a:off x="233363" y="1322388"/>
            <a:ext cx="673893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>
                <a:latin typeface="Calibri" pitchFamily="34" charset="0"/>
              </a:rPr>
              <a:t>Les baptêmes ont été assurés par une équipe 100% féminine. Ghislaine SECRET, Nicolle de la région AURA, Isabelle BELLAMY de la région ILE DE FRANCE</a:t>
            </a:r>
          </a:p>
        </p:txBody>
      </p:sp>
      <p:pic>
        <p:nvPicPr>
          <p:cNvPr id="20484" name="Imag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4450" y="2447925"/>
            <a:ext cx="3117850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Imag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2750" y="2447925"/>
            <a:ext cx="3117850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392988" y="0"/>
            <a:ext cx="4799012" cy="6858000"/>
          </a:xfrm>
          <a:prstGeom prst="rect">
            <a:avLst/>
          </a:prstGeom>
          <a:solidFill>
            <a:srgbClr val="0E29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>
                <a:latin typeface="Bahnschrift SemiLight Condensed" panose="020B0502040204020203" pitchFamily="34" charset="0"/>
              </a:rPr>
              <a:t>Formation au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>
                <a:latin typeface="Bahnschrift SemiLight Condensed" panose="020B0502040204020203" pitchFamily="34" charset="0"/>
              </a:rPr>
              <a:t> LIBAN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dirty="0">
              <a:latin typeface="Bahnschrift SemiLight Condensed" panose="020B0502040204020203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dirty="0">
              <a:latin typeface="Bahnschrift SemiLight Condensed" panose="020B0502040204020203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dirty="0">
              <a:latin typeface="Bahnschrift SemiLight Condensed" panose="020B0502040204020203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dirty="0">
              <a:latin typeface="Bahnschrift SemiLight Condensed" panose="020B0502040204020203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dirty="0">
              <a:latin typeface="Bahnschrift SemiLight Condensed" panose="020B0502040204020203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dirty="0">
              <a:latin typeface="Bahnschrift SemiLight Condensed" panose="020B0502040204020203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dirty="0">
              <a:latin typeface="Bahnschrift SemiLight Condensed" panose="020B0502040204020203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dirty="0">
              <a:latin typeface="Bahnschrift SemiLight Condensed" panose="020B0502040204020203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dirty="0">
              <a:latin typeface="Bahnschrift SemiLight Condensed" panose="020B0502040204020203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dirty="0">
              <a:latin typeface="Bahnschrift SemiLight Condensed" panose="020B0502040204020203" pitchFamily="34" charset="0"/>
            </a:endParaRPr>
          </a:p>
        </p:txBody>
      </p:sp>
      <p:pic>
        <p:nvPicPr>
          <p:cNvPr id="21506" name="Imag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31138" y="2439988"/>
            <a:ext cx="3922712" cy="261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ZoneTexte 15"/>
          <p:cNvSpPr txBox="1">
            <a:spLocks noChangeArrowheads="1"/>
          </p:cNvSpPr>
          <p:nvPr/>
        </p:nvSpPr>
        <p:spPr bwMode="auto">
          <a:xfrm>
            <a:off x="538163" y="1196975"/>
            <a:ext cx="6465887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Jean Gilles YVER a assuré à la formation de cadres au Liban suite à la demande de Monsieur Khoury Simon et en accord avec notre président Jean Louis BLANCHARD. Nous espérons que le LIBAN participera en retour à l’Open International en NORMANDIE qui se déroulera les 29/30 et 31 Mai 2020 au stade nautique de Caen. </a:t>
            </a:r>
          </a:p>
          <a:p>
            <a:br>
              <a:rPr lang="fr-FR">
                <a:latin typeface="Calibri" pitchFamily="34" charset="0"/>
              </a:rPr>
            </a:br>
            <a:endParaRPr lang="fr-FR">
              <a:latin typeface="Calibri" pitchFamily="34" charset="0"/>
            </a:endParaRPr>
          </a:p>
        </p:txBody>
      </p:sp>
      <p:pic>
        <p:nvPicPr>
          <p:cNvPr id="21508" name="Imag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8" y="3011488"/>
            <a:ext cx="6604000" cy="320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509" name="Groupe 16"/>
          <p:cNvGrpSpPr>
            <a:grpSpLocks/>
          </p:cNvGrpSpPr>
          <p:nvPr/>
        </p:nvGrpSpPr>
        <p:grpSpPr bwMode="auto">
          <a:xfrm>
            <a:off x="120650" y="-73025"/>
            <a:ext cx="2990850" cy="1289050"/>
            <a:chOff x="120422" y="-72770"/>
            <a:chExt cx="2990825" cy="1288073"/>
          </a:xfrm>
        </p:grpSpPr>
        <p:pic>
          <p:nvPicPr>
            <p:cNvPr id="21510" name="Image 17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59619" y="184740"/>
              <a:ext cx="796320" cy="796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1" name="Image 1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823174" y="-72770"/>
              <a:ext cx="1288073" cy="1288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2" name="Image 19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20422" y="145375"/>
              <a:ext cx="835684" cy="835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986</TotalTime>
  <Words>550</Words>
  <Application>Microsoft Office PowerPoint</Application>
  <PresentationFormat>Grand écran</PresentationFormat>
  <Paragraphs>128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Arial</vt:lpstr>
      <vt:lpstr>Bahnschrift SemiLight Condensed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- -</dc:creator>
  <cp:lastModifiedBy>Philippe DEFIEUX</cp:lastModifiedBy>
  <cp:revision>73</cp:revision>
  <dcterms:created xsi:type="dcterms:W3CDTF">2019-03-26T12:37:37Z</dcterms:created>
  <dcterms:modified xsi:type="dcterms:W3CDTF">2020-03-02T13:26:12Z</dcterms:modified>
</cp:coreProperties>
</file>